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8670" y="378160"/>
            <a:ext cx="7966659" cy="9836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05864" y="1798304"/>
            <a:ext cx="6732270" cy="1743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20354" y="6466433"/>
            <a:ext cx="205104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stinacrnatrava.org.rs/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8833" y="2500071"/>
            <a:ext cx="6470015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b="0" spc="-10" dirty="0">
                <a:latin typeface="Times New Roman"/>
                <a:cs typeface="Times New Roman"/>
              </a:rPr>
              <a:t>ОПШТИНА ЦРНА</a:t>
            </a:r>
            <a:r>
              <a:rPr sz="4400" b="0" spc="-30" dirty="0">
                <a:latin typeface="Times New Roman"/>
                <a:cs typeface="Times New Roman"/>
              </a:rPr>
              <a:t> </a:t>
            </a:r>
            <a:r>
              <a:rPr sz="4400" b="0" spc="-175" dirty="0">
                <a:latin typeface="Times New Roman"/>
                <a:cs typeface="Times New Roman"/>
              </a:rPr>
              <a:t>ТРАВА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79703" y="3619957"/>
            <a:ext cx="7198359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3200" spc="-55" dirty="0">
                <a:solidFill>
                  <a:srgbClr val="888888"/>
                </a:solidFill>
                <a:latin typeface="Times New Roman"/>
                <a:cs typeface="Times New Roman"/>
              </a:rPr>
              <a:t>ГРАЂАНСКИ </a:t>
            </a:r>
            <a:r>
              <a:rPr sz="3200" spc="-40" dirty="0">
                <a:solidFill>
                  <a:srgbClr val="888888"/>
                </a:solidFill>
                <a:latin typeface="Times New Roman"/>
                <a:cs typeface="Times New Roman"/>
              </a:rPr>
              <a:t>ВОДИЧ </a:t>
            </a:r>
            <a:r>
              <a:rPr sz="3200" spc="5" dirty="0">
                <a:solidFill>
                  <a:srgbClr val="888888"/>
                </a:solidFill>
                <a:latin typeface="Times New Roman"/>
                <a:cs typeface="Times New Roman"/>
              </a:rPr>
              <a:t>КРОЗ </a:t>
            </a:r>
            <a:r>
              <a:rPr sz="3200" spc="-50" dirty="0">
                <a:solidFill>
                  <a:srgbClr val="888888"/>
                </a:solidFill>
                <a:latin typeface="Times New Roman"/>
                <a:cs typeface="Times New Roman"/>
              </a:rPr>
              <a:t>ОДЛУКУ</a:t>
            </a:r>
            <a:r>
              <a:rPr sz="3200" spc="140" dirty="0">
                <a:solidFill>
                  <a:srgbClr val="888888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888888"/>
                </a:solidFill>
                <a:latin typeface="Times New Roman"/>
                <a:cs typeface="Times New Roman"/>
              </a:rPr>
              <a:t>О</a:t>
            </a:r>
            <a:endParaRPr sz="3200">
              <a:latin typeface="Times New Roman"/>
              <a:cs typeface="Times New Roman"/>
            </a:endParaRPr>
          </a:p>
          <a:p>
            <a:pPr marL="6350" algn="ctr">
              <a:lnSpc>
                <a:spcPct val="100000"/>
              </a:lnSpc>
            </a:pPr>
            <a:r>
              <a:rPr sz="3200" spc="-30" dirty="0">
                <a:solidFill>
                  <a:srgbClr val="888888"/>
                </a:solidFill>
                <a:latin typeface="Times New Roman"/>
                <a:cs typeface="Times New Roman"/>
              </a:rPr>
              <a:t>БУЏЕТУ </a:t>
            </a:r>
            <a:r>
              <a:rPr sz="3200" dirty="0">
                <a:solidFill>
                  <a:srgbClr val="888888"/>
                </a:solidFill>
                <a:latin typeface="Times New Roman"/>
                <a:cs typeface="Times New Roman"/>
              </a:rPr>
              <a:t>за 2020.</a:t>
            </a:r>
            <a:r>
              <a:rPr sz="3200" spc="25" dirty="0">
                <a:solidFill>
                  <a:srgbClr val="888888"/>
                </a:solidFill>
                <a:latin typeface="Times New Roman"/>
                <a:cs typeface="Times New Roman"/>
              </a:rPr>
              <a:t> </a:t>
            </a:r>
            <a:r>
              <a:rPr sz="3200" spc="-30" dirty="0">
                <a:solidFill>
                  <a:srgbClr val="888888"/>
                </a:solidFill>
                <a:latin typeface="Times New Roman"/>
                <a:cs typeface="Times New Roman"/>
              </a:rPr>
              <a:t>годину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95928" y="1051560"/>
            <a:ext cx="1008888" cy="7924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8916" y="200355"/>
            <a:ext cx="8057515" cy="8509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3500754" marR="5080" indent="-3488690">
              <a:lnSpc>
                <a:spcPct val="100000"/>
              </a:lnSpc>
              <a:spcBef>
                <a:spcPts val="115"/>
              </a:spcBef>
            </a:pPr>
            <a:r>
              <a:rPr sz="2700" spc="-10" dirty="0">
                <a:latin typeface="Times New Roman"/>
                <a:cs typeface="Times New Roman"/>
              </a:rPr>
              <a:t>Структура </a:t>
            </a:r>
            <a:r>
              <a:rPr sz="2700" dirty="0">
                <a:latin typeface="Times New Roman"/>
                <a:cs typeface="Times New Roman"/>
              </a:rPr>
              <a:t>планираних </a:t>
            </a:r>
            <a:r>
              <a:rPr sz="2700" spc="-25" dirty="0">
                <a:latin typeface="Times New Roman"/>
                <a:cs typeface="Times New Roman"/>
              </a:rPr>
              <a:t>прихода </a:t>
            </a:r>
            <a:r>
              <a:rPr sz="2700" spc="5" dirty="0">
                <a:latin typeface="Times New Roman"/>
                <a:cs typeface="Times New Roman"/>
              </a:rPr>
              <a:t>и </a:t>
            </a:r>
            <a:r>
              <a:rPr sz="2700" dirty="0">
                <a:latin typeface="Times New Roman"/>
                <a:cs typeface="Times New Roman"/>
              </a:rPr>
              <a:t>примања </a:t>
            </a:r>
            <a:r>
              <a:rPr sz="2700" spc="-5" dirty="0">
                <a:latin typeface="Times New Roman"/>
                <a:cs typeface="Times New Roman"/>
              </a:rPr>
              <a:t>за</a:t>
            </a:r>
            <a:r>
              <a:rPr sz="2700" spc="-229" dirty="0">
                <a:latin typeface="Times New Roman"/>
                <a:cs typeface="Times New Roman"/>
              </a:rPr>
              <a:t> </a:t>
            </a:r>
            <a:r>
              <a:rPr sz="2700" spc="10" dirty="0">
                <a:latin typeface="Times New Roman"/>
                <a:cs typeface="Times New Roman"/>
              </a:rPr>
              <a:t>2020.  </a:t>
            </a:r>
            <a:r>
              <a:rPr sz="2700" spc="-20" dirty="0">
                <a:latin typeface="Times New Roman"/>
                <a:cs typeface="Times New Roman"/>
              </a:rPr>
              <a:t>годину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209544" y="2481051"/>
            <a:ext cx="2724912" cy="27219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879850" y="3176142"/>
            <a:ext cx="1386840" cy="151828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 marR="5080" indent="170815" algn="just">
              <a:lnSpc>
                <a:spcPct val="91500"/>
              </a:lnSpc>
              <a:spcBef>
                <a:spcPts val="325"/>
              </a:spcBef>
            </a:pPr>
            <a:r>
              <a:rPr sz="2100" spc="-5" dirty="0">
                <a:latin typeface="Calibri"/>
                <a:cs typeface="Calibri"/>
              </a:rPr>
              <a:t>буџетски  </a:t>
            </a:r>
            <a:r>
              <a:rPr sz="2100" spc="-10" dirty="0">
                <a:latin typeface="Calibri"/>
                <a:cs typeface="Calibri"/>
              </a:rPr>
              <a:t>приходи </a:t>
            </a:r>
            <a:r>
              <a:rPr sz="2100" spc="5" dirty="0">
                <a:latin typeface="Calibri"/>
                <a:cs typeface="Calibri"/>
              </a:rPr>
              <a:t>и  примања  </a:t>
            </a:r>
            <a:r>
              <a:rPr sz="2100" spc="15" dirty="0">
                <a:latin typeface="Calibri"/>
                <a:cs typeface="Calibri"/>
              </a:rPr>
              <a:t>1</a:t>
            </a:r>
            <a:r>
              <a:rPr sz="2100" spc="10" dirty="0">
                <a:latin typeface="Calibri"/>
                <a:cs typeface="Calibri"/>
              </a:rPr>
              <a:t>94</a:t>
            </a:r>
            <a:r>
              <a:rPr sz="2100" spc="-10" dirty="0">
                <a:latin typeface="Calibri"/>
                <a:cs typeface="Calibri"/>
              </a:rPr>
              <a:t>.</a:t>
            </a:r>
            <a:r>
              <a:rPr sz="2100" spc="10" dirty="0">
                <a:latin typeface="Calibri"/>
                <a:cs typeface="Calibri"/>
              </a:rPr>
              <a:t>51</a:t>
            </a:r>
            <a:r>
              <a:rPr sz="2100" spc="-10" dirty="0">
                <a:latin typeface="Calibri"/>
                <a:cs typeface="Calibri"/>
              </a:rPr>
              <a:t>5</a:t>
            </a:r>
            <a:r>
              <a:rPr sz="2100" spc="-5" dirty="0">
                <a:latin typeface="Calibri"/>
                <a:cs typeface="Calibri"/>
              </a:rPr>
              <a:t>.0</a:t>
            </a:r>
            <a:r>
              <a:rPr sz="2100" spc="-10" dirty="0">
                <a:latin typeface="Calibri"/>
                <a:cs typeface="Calibri"/>
              </a:rPr>
              <a:t>0</a:t>
            </a:r>
            <a:r>
              <a:rPr sz="2100" spc="5" dirty="0">
                <a:latin typeface="Calibri"/>
                <a:cs typeface="Calibri"/>
              </a:rPr>
              <a:t>0</a:t>
            </a:r>
            <a:endParaRPr sz="2100">
              <a:latin typeface="Calibri"/>
              <a:cs typeface="Calibri"/>
            </a:endParaRPr>
          </a:p>
          <a:p>
            <a:pPr marL="274955">
              <a:lnSpc>
                <a:spcPts val="2305"/>
              </a:lnSpc>
            </a:pPr>
            <a:r>
              <a:rPr sz="2100" dirty="0">
                <a:latin typeface="Calibri"/>
                <a:cs typeface="Calibri"/>
              </a:rPr>
              <a:t>динара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855720" y="1392936"/>
            <a:ext cx="1432560" cy="14264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121022" y="1620138"/>
            <a:ext cx="902969" cy="161036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 marR="5080" indent="635" algn="ctr">
              <a:lnSpc>
                <a:spcPct val="91400"/>
              </a:lnSpc>
              <a:spcBef>
                <a:spcPts val="265"/>
              </a:spcBef>
            </a:pPr>
            <a:r>
              <a:rPr sz="1500" spc="-10" dirty="0">
                <a:latin typeface="Calibri"/>
                <a:cs typeface="Calibri"/>
              </a:rPr>
              <a:t>Приходи  </a:t>
            </a:r>
            <a:r>
              <a:rPr sz="1500" spc="-20" dirty="0">
                <a:latin typeface="Calibri"/>
                <a:cs typeface="Calibri"/>
              </a:rPr>
              <a:t>од </a:t>
            </a:r>
            <a:r>
              <a:rPr sz="1500" dirty="0">
                <a:latin typeface="Calibri"/>
                <a:cs typeface="Calibri"/>
              </a:rPr>
              <a:t>пореза  </a:t>
            </a:r>
            <a:r>
              <a:rPr sz="1500" spc="5" dirty="0">
                <a:latin typeface="Calibri"/>
                <a:cs typeface="Calibri"/>
              </a:rPr>
              <a:t>38.270</a:t>
            </a:r>
            <a:r>
              <a:rPr sz="1500" spc="-5" dirty="0">
                <a:latin typeface="Calibri"/>
                <a:cs typeface="Calibri"/>
              </a:rPr>
              <a:t>.0</a:t>
            </a:r>
            <a:r>
              <a:rPr sz="1500" spc="5" dirty="0">
                <a:latin typeface="Calibri"/>
                <a:cs typeface="Calibri"/>
              </a:rPr>
              <a:t>00</a:t>
            </a:r>
            <a:endParaRPr sz="1500">
              <a:latin typeface="Calibri"/>
              <a:cs typeface="Calibri"/>
            </a:endParaRPr>
          </a:p>
          <a:p>
            <a:pPr marL="635" algn="ctr">
              <a:lnSpc>
                <a:spcPts val="1655"/>
              </a:lnSpc>
            </a:pPr>
            <a:r>
              <a:rPr sz="1500" dirty="0">
                <a:latin typeface="Calibri"/>
                <a:cs typeface="Calibri"/>
              </a:rPr>
              <a:t>динара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50">
              <a:latin typeface="Times New Roman"/>
              <a:cs typeface="Times New Roman"/>
            </a:endParaRPr>
          </a:p>
          <a:p>
            <a:pPr marL="2540" algn="ctr">
              <a:lnSpc>
                <a:spcPct val="100000"/>
              </a:lnSpc>
            </a:pPr>
            <a:r>
              <a:rPr sz="2100" spc="-10" dirty="0">
                <a:latin typeface="Calibri"/>
                <a:cs typeface="Calibri"/>
              </a:rPr>
              <a:t>Укупни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593079" y="3130295"/>
            <a:ext cx="1429512" cy="14264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856859" y="3460750"/>
            <a:ext cx="903605" cy="673735"/>
          </a:xfrm>
          <a:prstGeom prst="rect">
            <a:avLst/>
          </a:prstGeom>
        </p:spPr>
        <p:txBody>
          <a:bodyPr vert="horz" wrap="square" lIns="0" tIns="36194" rIns="0" bIns="0" rtlCol="0">
            <a:spAutoFit/>
          </a:bodyPr>
          <a:lstStyle/>
          <a:p>
            <a:pPr marL="12700" marR="5080" algn="ctr">
              <a:lnSpc>
                <a:spcPts val="1660"/>
              </a:lnSpc>
              <a:spcBef>
                <a:spcPts val="284"/>
              </a:spcBef>
            </a:pPr>
            <a:r>
              <a:rPr sz="1500" spc="-85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р</a:t>
            </a:r>
            <a:r>
              <a:rPr sz="1500" spc="-5" dirty="0">
                <a:latin typeface="Calibri"/>
                <a:cs typeface="Calibri"/>
              </a:rPr>
              <a:t>а</a:t>
            </a:r>
            <a:r>
              <a:rPr sz="1500" spc="10" dirty="0">
                <a:latin typeface="Calibri"/>
                <a:cs typeface="Calibri"/>
              </a:rPr>
              <a:t>нс</a:t>
            </a:r>
            <a:r>
              <a:rPr sz="1500" spc="-5" dirty="0">
                <a:latin typeface="Calibri"/>
                <a:cs typeface="Calibri"/>
              </a:rPr>
              <a:t>фери  </a:t>
            </a:r>
            <a:r>
              <a:rPr sz="1500" spc="5" dirty="0">
                <a:latin typeface="Calibri"/>
                <a:cs typeface="Calibri"/>
              </a:rPr>
              <a:t>91.700.000</a:t>
            </a:r>
            <a:endParaRPr sz="1500">
              <a:latin typeface="Calibri"/>
              <a:cs typeface="Calibri"/>
            </a:endParaRPr>
          </a:p>
          <a:p>
            <a:pPr marL="635" algn="ctr">
              <a:lnSpc>
                <a:spcPts val="1595"/>
              </a:lnSpc>
            </a:pPr>
            <a:r>
              <a:rPr sz="1500" spc="5" dirty="0">
                <a:latin typeface="Calibri"/>
                <a:cs typeface="Calibri"/>
              </a:rPr>
              <a:t>динара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886200" y="4864608"/>
            <a:ext cx="1429512" cy="14264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148709" y="5092446"/>
            <a:ext cx="902969" cy="8845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540" algn="ctr">
              <a:lnSpc>
                <a:spcPts val="1730"/>
              </a:lnSpc>
              <a:spcBef>
                <a:spcPts val="110"/>
              </a:spcBef>
            </a:pPr>
            <a:r>
              <a:rPr sz="1500" spc="5" dirty="0">
                <a:latin typeface="Calibri"/>
                <a:cs typeface="Calibri"/>
              </a:rPr>
              <a:t>Други</a:t>
            </a:r>
            <a:endParaRPr sz="1500">
              <a:latin typeface="Calibri"/>
              <a:cs typeface="Calibri"/>
            </a:endParaRPr>
          </a:p>
          <a:p>
            <a:pPr marL="635" algn="ctr">
              <a:lnSpc>
                <a:spcPts val="1645"/>
              </a:lnSpc>
            </a:pPr>
            <a:r>
              <a:rPr sz="1500" spc="-10" dirty="0">
                <a:latin typeface="Calibri"/>
                <a:cs typeface="Calibri"/>
              </a:rPr>
              <a:t>приходи</a:t>
            </a:r>
            <a:endParaRPr sz="1500">
              <a:latin typeface="Calibri"/>
              <a:cs typeface="Calibri"/>
            </a:endParaRPr>
          </a:p>
          <a:p>
            <a:pPr algn="ctr">
              <a:lnSpc>
                <a:spcPts val="1645"/>
              </a:lnSpc>
            </a:pPr>
            <a:r>
              <a:rPr sz="1500" dirty="0">
                <a:latin typeface="Calibri"/>
                <a:cs typeface="Calibri"/>
              </a:rPr>
              <a:t>64.545.000</a:t>
            </a:r>
            <a:endParaRPr sz="1500">
              <a:latin typeface="Calibri"/>
              <a:cs typeface="Calibri"/>
            </a:endParaRPr>
          </a:p>
          <a:p>
            <a:pPr marL="635" algn="ctr">
              <a:lnSpc>
                <a:spcPts val="1730"/>
              </a:lnSpc>
            </a:pPr>
            <a:r>
              <a:rPr sz="1500" dirty="0">
                <a:latin typeface="Calibri"/>
                <a:cs typeface="Calibri"/>
              </a:rPr>
              <a:t>динара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121407" y="3130295"/>
            <a:ext cx="1429512" cy="142646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409189" y="3437585"/>
            <a:ext cx="854710" cy="73787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indent="1270" algn="ctr">
              <a:lnSpc>
                <a:spcPct val="91400"/>
              </a:lnSpc>
              <a:spcBef>
                <a:spcPts val="210"/>
              </a:spcBef>
            </a:pPr>
            <a:r>
              <a:rPr sz="1000" spc="-5" dirty="0">
                <a:latin typeface="Calibri"/>
                <a:cs typeface="Calibri"/>
              </a:rPr>
              <a:t>Пренета  </a:t>
            </a:r>
            <a:r>
              <a:rPr sz="1000" dirty="0">
                <a:latin typeface="Calibri"/>
                <a:cs typeface="Calibri"/>
              </a:rPr>
              <a:t>средства </a:t>
            </a:r>
            <a:r>
              <a:rPr sz="1000" spc="5" dirty="0">
                <a:latin typeface="Calibri"/>
                <a:cs typeface="Calibri"/>
              </a:rPr>
              <a:t>из  </a:t>
            </a:r>
            <a:r>
              <a:rPr sz="1000" dirty="0">
                <a:latin typeface="Calibri"/>
                <a:cs typeface="Calibri"/>
              </a:rPr>
              <a:t>ранијих</a:t>
            </a:r>
            <a:r>
              <a:rPr sz="1000" spc="-10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година  </a:t>
            </a:r>
            <a:r>
              <a:rPr sz="1000" spc="-5" dirty="0">
                <a:latin typeface="Calibri"/>
                <a:cs typeface="Calibri"/>
              </a:rPr>
              <a:t>60.000.000</a:t>
            </a:r>
            <a:endParaRPr sz="1000">
              <a:latin typeface="Calibri"/>
              <a:cs typeface="Calibri"/>
            </a:endParaRPr>
          </a:p>
          <a:p>
            <a:pPr marL="635" algn="ctr">
              <a:lnSpc>
                <a:spcPts val="1105"/>
              </a:lnSpc>
            </a:pPr>
            <a:r>
              <a:rPr sz="1000" spc="-5" dirty="0">
                <a:latin typeface="Calibri"/>
                <a:cs typeface="Calibri"/>
              </a:rPr>
              <a:t>динара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7737" y="190322"/>
            <a:ext cx="6685280" cy="12465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7850" marR="5080" indent="-1835785">
              <a:lnSpc>
                <a:spcPct val="100000"/>
              </a:lnSpc>
              <a:spcBef>
                <a:spcPts val="110"/>
              </a:spcBef>
            </a:pPr>
            <a:r>
              <a:rPr sz="4000" b="0" dirty="0">
                <a:latin typeface="Calibri"/>
                <a:cs typeface="Calibri"/>
              </a:rPr>
              <a:t>Шта се променило у </a:t>
            </a:r>
            <a:r>
              <a:rPr sz="4000" b="0" spc="-25" dirty="0">
                <a:latin typeface="Calibri"/>
                <a:cs typeface="Calibri"/>
              </a:rPr>
              <a:t>односу</a:t>
            </a:r>
            <a:r>
              <a:rPr sz="4000" b="0" spc="-110" dirty="0">
                <a:latin typeface="Calibri"/>
                <a:cs typeface="Calibri"/>
              </a:rPr>
              <a:t> </a:t>
            </a:r>
            <a:r>
              <a:rPr sz="4000" b="0" spc="5" dirty="0">
                <a:latin typeface="Calibri"/>
                <a:cs typeface="Calibri"/>
              </a:rPr>
              <a:t>на  2019.</a:t>
            </a:r>
            <a:r>
              <a:rPr sz="4000" b="0" spc="-75" dirty="0">
                <a:latin typeface="Calibri"/>
                <a:cs typeface="Calibri"/>
              </a:rPr>
              <a:t> </a:t>
            </a:r>
            <a:r>
              <a:rPr sz="4000" b="0" spc="-25" dirty="0">
                <a:latin typeface="Calibri"/>
                <a:cs typeface="Calibri"/>
              </a:rPr>
              <a:t>годину?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87042" y="4618101"/>
            <a:ext cx="6419215" cy="634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58750" indent="-146685">
              <a:lnSpc>
                <a:spcPct val="100000"/>
              </a:lnSpc>
              <a:spcBef>
                <a:spcPts val="90"/>
              </a:spcBef>
              <a:buFont typeface="Arial"/>
              <a:buChar char="•"/>
              <a:tabLst>
                <a:tab pos="159385" algn="l"/>
              </a:tabLst>
            </a:pPr>
            <a:r>
              <a:rPr sz="2000" b="1" spc="-5" dirty="0">
                <a:solidFill>
                  <a:srgbClr val="006FC0"/>
                </a:solidFill>
                <a:latin typeface="Calibri"/>
                <a:cs typeface="Calibri"/>
              </a:rPr>
              <a:t>Порески 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приходи </a:t>
            </a:r>
            <a:r>
              <a:rPr sz="2000" spc="-10" dirty="0">
                <a:latin typeface="Calibri"/>
                <a:cs typeface="Calibri"/>
              </a:rPr>
              <a:t>су повећани </a:t>
            </a:r>
            <a:r>
              <a:rPr sz="1800" dirty="0">
                <a:latin typeface="Calibri"/>
                <a:cs typeface="Calibri"/>
              </a:rPr>
              <a:t>за 300.000,00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динара.</a:t>
            </a:r>
            <a:endParaRPr sz="2000">
              <a:latin typeface="Calibri"/>
              <a:cs typeface="Calibri"/>
            </a:endParaRPr>
          </a:p>
          <a:p>
            <a:pPr marL="158750" indent="-146685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59385" algn="l"/>
              </a:tabLst>
            </a:pP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Непорески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приходи </a:t>
            </a:r>
            <a:r>
              <a:rPr sz="2000" spc="-5" dirty="0">
                <a:latin typeface="Calibri"/>
                <a:cs typeface="Calibri"/>
              </a:rPr>
              <a:t>су </a:t>
            </a:r>
            <a:r>
              <a:rPr sz="2000" spc="-10" dirty="0">
                <a:latin typeface="Calibri"/>
                <a:cs typeface="Calibri"/>
              </a:rPr>
              <a:t>повећани </a:t>
            </a:r>
            <a:r>
              <a:rPr sz="2000" spc="-5" dirty="0">
                <a:latin typeface="Calibri"/>
                <a:cs typeface="Calibri"/>
              </a:rPr>
              <a:t>за </a:t>
            </a:r>
            <a:r>
              <a:rPr sz="2000" spc="-10" dirty="0">
                <a:latin typeface="Calibri"/>
                <a:cs typeface="Calibri"/>
              </a:rPr>
              <a:t>64.515.000,00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динара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5368" y="1464640"/>
            <a:ext cx="8077834" cy="1676400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356870" marR="5080" indent="-344805" algn="just">
              <a:lnSpc>
                <a:spcPct val="80100"/>
              </a:lnSpc>
              <a:spcBef>
                <a:spcPts val="635"/>
              </a:spcBef>
              <a:buFont typeface="Arial"/>
              <a:buChar char="•"/>
              <a:tabLst>
                <a:tab pos="357505" algn="l"/>
              </a:tabLst>
            </a:pPr>
            <a:r>
              <a:rPr sz="2200" spc="-10" dirty="0">
                <a:latin typeface="Calibri"/>
                <a:cs typeface="Calibri"/>
              </a:rPr>
              <a:t>Укупни </a:t>
            </a:r>
            <a:r>
              <a:rPr sz="2200" spc="-20" dirty="0">
                <a:latin typeface="Calibri"/>
                <a:cs typeface="Calibri"/>
              </a:rPr>
              <a:t>приходи </a:t>
            </a:r>
            <a:r>
              <a:rPr sz="2200" spc="5" dirty="0">
                <a:latin typeface="Calibri"/>
                <a:cs typeface="Calibri"/>
              </a:rPr>
              <a:t>и </a:t>
            </a:r>
            <a:r>
              <a:rPr sz="2200" spc="-5" dirty="0">
                <a:latin typeface="Calibri"/>
                <a:cs typeface="Calibri"/>
              </a:rPr>
              <a:t>примања наше </a:t>
            </a:r>
            <a:r>
              <a:rPr sz="2200" dirty="0">
                <a:latin typeface="Calibri"/>
                <a:cs typeface="Calibri"/>
              </a:rPr>
              <a:t>општине у </a:t>
            </a:r>
            <a:r>
              <a:rPr sz="2200" spc="-5" dirty="0">
                <a:latin typeface="Calibri"/>
                <a:cs typeface="Calibri"/>
              </a:rPr>
              <a:t>2020. </a:t>
            </a:r>
            <a:r>
              <a:rPr sz="2200" spc="-20" dirty="0">
                <a:latin typeface="Calibri"/>
                <a:cs typeface="Calibri"/>
              </a:rPr>
              <a:t>години </a:t>
            </a:r>
            <a:r>
              <a:rPr sz="2200" dirty="0">
                <a:latin typeface="Calibri"/>
                <a:cs typeface="Calibri"/>
              </a:rPr>
              <a:t>су се  </a:t>
            </a:r>
            <a:r>
              <a:rPr sz="2200" b="1" spc="-5" dirty="0">
                <a:latin typeface="Calibri"/>
                <a:cs typeface="Calibri"/>
              </a:rPr>
              <a:t>повећали </a:t>
            </a:r>
            <a:r>
              <a:rPr sz="2200" dirty="0">
                <a:latin typeface="Calibri"/>
                <a:cs typeface="Calibri"/>
              </a:rPr>
              <a:t>у </a:t>
            </a:r>
            <a:r>
              <a:rPr sz="2200" spc="-15" dirty="0">
                <a:latin typeface="Calibri"/>
                <a:cs typeface="Calibri"/>
              </a:rPr>
              <a:t>односу на последњу </a:t>
            </a:r>
            <a:r>
              <a:rPr sz="2200" spc="-5" dirty="0">
                <a:latin typeface="Calibri"/>
                <a:cs typeface="Calibri"/>
              </a:rPr>
              <a:t>измену </a:t>
            </a:r>
            <a:r>
              <a:rPr sz="2200" spc="-15" dirty="0">
                <a:latin typeface="Calibri"/>
                <a:cs typeface="Calibri"/>
              </a:rPr>
              <a:t>Одлуке </a:t>
            </a:r>
            <a:r>
              <a:rPr sz="2200" dirty="0">
                <a:latin typeface="Calibri"/>
                <a:cs typeface="Calibri"/>
              </a:rPr>
              <a:t>о </a:t>
            </a:r>
            <a:r>
              <a:rPr sz="2200" spc="-5" dirty="0">
                <a:latin typeface="Calibri"/>
                <a:cs typeface="Calibri"/>
              </a:rPr>
              <a:t>буџету </a:t>
            </a:r>
            <a:r>
              <a:rPr sz="2200" spc="-25" dirty="0">
                <a:latin typeface="Calibri"/>
                <a:cs typeface="Calibri"/>
              </a:rPr>
              <a:t>за  </a:t>
            </a:r>
            <a:r>
              <a:rPr sz="2200" spc="5" dirty="0">
                <a:latin typeface="Calibri"/>
                <a:cs typeface="Calibri"/>
              </a:rPr>
              <a:t>2019. </a:t>
            </a:r>
            <a:r>
              <a:rPr sz="2200" spc="-15" dirty="0">
                <a:latin typeface="Calibri"/>
                <a:cs typeface="Calibri"/>
              </a:rPr>
              <a:t>годину </a:t>
            </a:r>
            <a:r>
              <a:rPr sz="2200" dirty="0">
                <a:latin typeface="Calibri"/>
                <a:cs typeface="Calibri"/>
              </a:rPr>
              <a:t>за </a:t>
            </a:r>
            <a:r>
              <a:rPr sz="2200" b="1" dirty="0">
                <a:latin typeface="Calibri"/>
                <a:cs typeface="Calibri"/>
              </a:rPr>
              <a:t>31.550.000,00 </a:t>
            </a:r>
            <a:r>
              <a:rPr sz="2200" dirty="0">
                <a:latin typeface="Calibri"/>
                <a:cs typeface="Calibri"/>
              </a:rPr>
              <a:t>динара, </a:t>
            </a:r>
            <a:r>
              <a:rPr sz="2200" spc="-10" dirty="0">
                <a:latin typeface="Calibri"/>
                <a:cs typeface="Calibri"/>
              </a:rPr>
              <a:t>односно </a:t>
            </a:r>
            <a:r>
              <a:rPr sz="2200" dirty="0">
                <a:latin typeface="Calibri"/>
                <a:cs typeface="Calibri"/>
              </a:rPr>
              <a:t>за </a:t>
            </a:r>
            <a:r>
              <a:rPr sz="2200" b="1" spc="5" dirty="0">
                <a:latin typeface="Calibri"/>
                <a:cs typeface="Calibri"/>
              </a:rPr>
              <a:t>19,37</a:t>
            </a:r>
            <a:r>
              <a:rPr sz="2200" b="1" spc="-31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%</a:t>
            </a:r>
            <a:r>
              <a:rPr sz="2200" dirty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2800">
              <a:latin typeface="Times New Roman"/>
              <a:cs typeface="Times New Roman"/>
            </a:endParaRPr>
          </a:p>
          <a:p>
            <a:pPr marL="1885950" lvl="1" indent="-344805">
              <a:lnSpc>
                <a:spcPct val="100000"/>
              </a:lnSpc>
              <a:buFont typeface="Arial"/>
              <a:buChar char="•"/>
              <a:tabLst>
                <a:tab pos="1885950" algn="l"/>
                <a:tab pos="1886585" algn="l"/>
              </a:tabLst>
            </a:pPr>
            <a:r>
              <a:rPr sz="2400" b="1" spc="-15" dirty="0">
                <a:solidFill>
                  <a:srgbClr val="FF0000"/>
                </a:solidFill>
                <a:latin typeface="Calibri"/>
                <a:cs typeface="Calibri"/>
              </a:rPr>
              <a:t>Трансфери </a:t>
            </a:r>
            <a:r>
              <a:rPr sz="2400" spc="-5" dirty="0">
                <a:latin typeface="Calibri"/>
                <a:cs typeface="Calibri"/>
              </a:rPr>
              <a:t>су смањени за </a:t>
            </a:r>
            <a:r>
              <a:rPr sz="2400" dirty="0">
                <a:latin typeface="Calibri"/>
                <a:cs typeface="Calibri"/>
              </a:rPr>
              <a:t>6.000.000,00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динара.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31747" y="2967227"/>
            <a:ext cx="485140" cy="978535"/>
          </a:xfrm>
          <a:custGeom>
            <a:avLst/>
            <a:gdLst/>
            <a:ahLst/>
            <a:cxnLst/>
            <a:rect l="l" t="t" r="r" b="b"/>
            <a:pathLst>
              <a:path w="485140" h="978535">
                <a:moveTo>
                  <a:pt x="484632" y="734568"/>
                </a:moveTo>
                <a:lnTo>
                  <a:pt x="0" y="734568"/>
                </a:lnTo>
                <a:lnTo>
                  <a:pt x="242315" y="978408"/>
                </a:lnTo>
                <a:lnTo>
                  <a:pt x="484632" y="734568"/>
                </a:lnTo>
                <a:close/>
              </a:path>
              <a:path w="485140" h="978535">
                <a:moveTo>
                  <a:pt x="363474" y="0"/>
                </a:moveTo>
                <a:lnTo>
                  <a:pt x="121158" y="0"/>
                </a:lnTo>
                <a:lnTo>
                  <a:pt x="121158" y="734568"/>
                </a:lnTo>
                <a:lnTo>
                  <a:pt x="363474" y="734568"/>
                </a:lnTo>
                <a:lnTo>
                  <a:pt x="363474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31747" y="2967227"/>
            <a:ext cx="485140" cy="978535"/>
          </a:xfrm>
          <a:custGeom>
            <a:avLst/>
            <a:gdLst/>
            <a:ahLst/>
            <a:cxnLst/>
            <a:rect l="l" t="t" r="r" b="b"/>
            <a:pathLst>
              <a:path w="485140" h="978535">
                <a:moveTo>
                  <a:pt x="0" y="734568"/>
                </a:moveTo>
                <a:lnTo>
                  <a:pt x="121158" y="734568"/>
                </a:lnTo>
                <a:lnTo>
                  <a:pt x="121158" y="0"/>
                </a:lnTo>
                <a:lnTo>
                  <a:pt x="363474" y="0"/>
                </a:lnTo>
                <a:lnTo>
                  <a:pt x="363474" y="734568"/>
                </a:lnTo>
                <a:lnTo>
                  <a:pt x="484632" y="734568"/>
                </a:lnTo>
                <a:lnTo>
                  <a:pt x="242315" y="978408"/>
                </a:lnTo>
                <a:lnTo>
                  <a:pt x="0" y="734568"/>
                </a:lnTo>
                <a:close/>
              </a:path>
            </a:pathLst>
          </a:custGeom>
          <a:ln w="15240">
            <a:solidFill>
              <a:srgbClr val="739C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43939" y="4582667"/>
            <a:ext cx="487680" cy="814069"/>
          </a:xfrm>
          <a:custGeom>
            <a:avLst/>
            <a:gdLst/>
            <a:ahLst/>
            <a:cxnLst/>
            <a:rect l="l" t="t" r="r" b="b"/>
            <a:pathLst>
              <a:path w="487680" h="814070">
                <a:moveTo>
                  <a:pt x="365759" y="204342"/>
                </a:moveTo>
                <a:lnTo>
                  <a:pt x="121919" y="204342"/>
                </a:lnTo>
                <a:lnTo>
                  <a:pt x="121919" y="813815"/>
                </a:lnTo>
                <a:lnTo>
                  <a:pt x="365759" y="813815"/>
                </a:lnTo>
                <a:lnTo>
                  <a:pt x="365759" y="204342"/>
                </a:lnTo>
                <a:close/>
              </a:path>
              <a:path w="487680" h="814070">
                <a:moveTo>
                  <a:pt x="243840" y="0"/>
                </a:moveTo>
                <a:lnTo>
                  <a:pt x="0" y="204342"/>
                </a:lnTo>
                <a:lnTo>
                  <a:pt x="487679" y="204342"/>
                </a:lnTo>
                <a:lnTo>
                  <a:pt x="243840" y="0"/>
                </a:lnTo>
                <a:close/>
              </a:path>
            </a:pathLst>
          </a:custGeom>
          <a:solidFill>
            <a:srgbClr val="3366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43939" y="4582667"/>
            <a:ext cx="487680" cy="814069"/>
          </a:xfrm>
          <a:custGeom>
            <a:avLst/>
            <a:gdLst/>
            <a:ahLst/>
            <a:cxnLst/>
            <a:rect l="l" t="t" r="r" b="b"/>
            <a:pathLst>
              <a:path w="487680" h="814070">
                <a:moveTo>
                  <a:pt x="0" y="204342"/>
                </a:moveTo>
                <a:lnTo>
                  <a:pt x="243840" y="0"/>
                </a:lnTo>
                <a:lnTo>
                  <a:pt x="487679" y="204342"/>
                </a:lnTo>
                <a:lnTo>
                  <a:pt x="365759" y="204342"/>
                </a:lnTo>
                <a:lnTo>
                  <a:pt x="365759" y="813815"/>
                </a:lnTo>
                <a:lnTo>
                  <a:pt x="121919" y="813815"/>
                </a:lnTo>
                <a:lnTo>
                  <a:pt x="121919" y="204342"/>
                </a:lnTo>
                <a:lnTo>
                  <a:pt x="0" y="204342"/>
                </a:lnTo>
                <a:close/>
              </a:path>
            </a:pathLst>
          </a:custGeom>
          <a:ln w="15240">
            <a:solidFill>
              <a:srgbClr val="739C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72233" y="398526"/>
            <a:ext cx="54006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На </a:t>
            </a:r>
            <a:r>
              <a:rPr spc="-5" dirty="0"/>
              <a:t>шта се троше јавна</a:t>
            </a:r>
            <a:r>
              <a:rPr spc="-75" dirty="0"/>
              <a:t> </a:t>
            </a:r>
            <a:r>
              <a:rPr spc="-10" dirty="0"/>
              <a:t>средства?</a:t>
            </a:r>
          </a:p>
        </p:txBody>
      </p:sp>
      <p:sp>
        <p:nvSpPr>
          <p:cNvPr id="3" name="object 3"/>
          <p:cNvSpPr/>
          <p:nvPr/>
        </p:nvSpPr>
        <p:spPr>
          <a:xfrm>
            <a:off x="2845307" y="2119863"/>
            <a:ext cx="3456431" cy="10089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881883" y="2135123"/>
            <a:ext cx="3383279" cy="9357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81883" y="2135123"/>
            <a:ext cx="3383279" cy="935990"/>
          </a:xfrm>
          <a:custGeom>
            <a:avLst/>
            <a:gdLst/>
            <a:ahLst/>
            <a:cxnLst/>
            <a:rect l="l" t="t" r="r" b="b"/>
            <a:pathLst>
              <a:path w="3383279" h="935989">
                <a:moveTo>
                  <a:pt x="0" y="155955"/>
                </a:moveTo>
                <a:lnTo>
                  <a:pt x="7953" y="106671"/>
                </a:lnTo>
                <a:lnTo>
                  <a:pt x="30097" y="63861"/>
                </a:lnTo>
                <a:lnTo>
                  <a:pt x="63861" y="30097"/>
                </a:lnTo>
                <a:lnTo>
                  <a:pt x="106671" y="7953"/>
                </a:lnTo>
                <a:lnTo>
                  <a:pt x="155956" y="0"/>
                </a:lnTo>
                <a:lnTo>
                  <a:pt x="3227324" y="0"/>
                </a:lnTo>
                <a:lnTo>
                  <a:pt x="3276608" y="7953"/>
                </a:lnTo>
                <a:lnTo>
                  <a:pt x="3319418" y="30097"/>
                </a:lnTo>
                <a:lnTo>
                  <a:pt x="3353182" y="63861"/>
                </a:lnTo>
                <a:lnTo>
                  <a:pt x="3375326" y="106671"/>
                </a:lnTo>
                <a:lnTo>
                  <a:pt x="3383279" y="155955"/>
                </a:lnTo>
                <a:lnTo>
                  <a:pt x="3383279" y="779779"/>
                </a:lnTo>
                <a:lnTo>
                  <a:pt x="3375326" y="829064"/>
                </a:lnTo>
                <a:lnTo>
                  <a:pt x="3353182" y="871874"/>
                </a:lnTo>
                <a:lnTo>
                  <a:pt x="3319418" y="905638"/>
                </a:lnTo>
                <a:lnTo>
                  <a:pt x="3276608" y="927782"/>
                </a:lnTo>
                <a:lnTo>
                  <a:pt x="3227324" y="935736"/>
                </a:lnTo>
                <a:lnTo>
                  <a:pt x="155956" y="935736"/>
                </a:lnTo>
                <a:lnTo>
                  <a:pt x="106671" y="927782"/>
                </a:lnTo>
                <a:lnTo>
                  <a:pt x="63861" y="905638"/>
                </a:lnTo>
                <a:lnTo>
                  <a:pt x="30097" y="871874"/>
                </a:lnTo>
                <a:lnTo>
                  <a:pt x="7953" y="829064"/>
                </a:lnTo>
                <a:lnTo>
                  <a:pt x="0" y="779779"/>
                </a:lnTo>
                <a:lnTo>
                  <a:pt x="0" y="155955"/>
                </a:lnTo>
                <a:close/>
              </a:path>
            </a:pathLst>
          </a:custGeom>
          <a:ln w="9143">
            <a:solidFill>
              <a:srgbClr val="97B8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73404" y="1381759"/>
            <a:ext cx="7938770" cy="506349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715" indent="777240">
              <a:lnSpc>
                <a:spcPts val="1820"/>
              </a:lnSpc>
              <a:spcBef>
                <a:spcPts val="345"/>
              </a:spcBef>
            </a:pPr>
            <a:r>
              <a:rPr sz="1700" spc="-5" dirty="0">
                <a:latin typeface="Calibri"/>
                <a:cs typeface="Calibri"/>
              </a:rPr>
              <a:t>Буџет </a:t>
            </a:r>
            <a:r>
              <a:rPr sz="1700" spc="-10" dirty="0">
                <a:latin typeface="Calibri"/>
                <a:cs typeface="Calibri"/>
              </a:rPr>
              <a:t>мора </a:t>
            </a:r>
            <a:r>
              <a:rPr sz="1700" dirty="0">
                <a:latin typeface="Calibri"/>
                <a:cs typeface="Calibri"/>
              </a:rPr>
              <a:t>бити у </a:t>
            </a:r>
            <a:r>
              <a:rPr sz="1700" spc="-10" dirty="0">
                <a:latin typeface="Calibri"/>
                <a:cs typeface="Calibri"/>
              </a:rPr>
              <a:t>равнотежи, </a:t>
            </a:r>
            <a:r>
              <a:rPr sz="1700" spc="-15" dirty="0">
                <a:latin typeface="Calibri"/>
                <a:cs typeface="Calibri"/>
              </a:rPr>
              <a:t>што </a:t>
            </a:r>
            <a:r>
              <a:rPr sz="1700" dirty="0">
                <a:latin typeface="Calibri"/>
                <a:cs typeface="Calibri"/>
              </a:rPr>
              <a:t>значи да </a:t>
            </a:r>
            <a:r>
              <a:rPr sz="1700" spc="-15" dirty="0">
                <a:latin typeface="Calibri"/>
                <a:cs typeface="Calibri"/>
              </a:rPr>
              <a:t>расходи </a:t>
            </a:r>
            <a:r>
              <a:rPr sz="1700" spc="-5" dirty="0">
                <a:latin typeface="Calibri"/>
                <a:cs typeface="Calibri"/>
              </a:rPr>
              <a:t>морају одговарати  </a:t>
            </a:r>
            <a:r>
              <a:rPr sz="1700" spc="-10" dirty="0">
                <a:latin typeface="Calibri"/>
                <a:cs typeface="Calibri"/>
              </a:rPr>
              <a:t>приходима. Укупни </a:t>
            </a:r>
            <a:r>
              <a:rPr sz="1700" spc="-5" dirty="0">
                <a:latin typeface="Calibri"/>
                <a:cs typeface="Calibri"/>
              </a:rPr>
              <a:t>планирани </a:t>
            </a:r>
            <a:r>
              <a:rPr sz="1700" spc="-15" dirty="0">
                <a:latin typeface="Calibri"/>
                <a:cs typeface="Calibri"/>
              </a:rPr>
              <a:t>расходи </a:t>
            </a:r>
            <a:r>
              <a:rPr sz="1700" dirty="0">
                <a:latin typeface="Calibri"/>
                <a:cs typeface="Calibri"/>
              </a:rPr>
              <a:t>и </a:t>
            </a:r>
            <a:r>
              <a:rPr sz="1700" spc="-10" dirty="0">
                <a:latin typeface="Calibri"/>
                <a:cs typeface="Calibri"/>
              </a:rPr>
              <a:t>издаци </a:t>
            </a:r>
            <a:r>
              <a:rPr sz="1700" dirty="0">
                <a:latin typeface="Calibri"/>
                <a:cs typeface="Calibri"/>
              </a:rPr>
              <a:t>у 2020. </a:t>
            </a:r>
            <a:r>
              <a:rPr sz="1700" spc="-15" dirty="0">
                <a:latin typeface="Calibri"/>
                <a:cs typeface="Calibri"/>
              </a:rPr>
              <a:t>години </a:t>
            </a:r>
            <a:r>
              <a:rPr sz="1700" spc="-5" dirty="0">
                <a:latin typeface="Calibri"/>
                <a:cs typeface="Calibri"/>
              </a:rPr>
              <a:t>из буџета</a:t>
            </a:r>
            <a:r>
              <a:rPr sz="1700" spc="22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износе:</a:t>
            </a: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00">
              <a:latin typeface="Times New Roman"/>
              <a:cs typeface="Times New Roman"/>
            </a:endParaRPr>
          </a:p>
          <a:p>
            <a:pPr marR="135890" algn="ctr">
              <a:lnSpc>
                <a:spcPct val="100000"/>
              </a:lnSpc>
              <a:spcBef>
                <a:spcPts val="5"/>
              </a:spcBef>
            </a:pPr>
            <a:r>
              <a:rPr sz="1800" b="1" spc="-5" dirty="0">
                <a:latin typeface="Calibri"/>
                <a:cs typeface="Calibri"/>
              </a:rPr>
              <a:t>254.515.000,00 динара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100">
              <a:latin typeface="Times New Roman"/>
              <a:cs typeface="Times New Roman"/>
            </a:endParaRPr>
          </a:p>
          <a:p>
            <a:pPr marL="299085" marR="6985" indent="-287020" algn="just">
              <a:lnSpc>
                <a:spcPct val="90200"/>
              </a:lnSpc>
              <a:spcBef>
                <a:spcPts val="5"/>
              </a:spcBef>
              <a:buFont typeface="Wingdings"/>
              <a:buChar char=""/>
              <a:tabLst>
                <a:tab pos="299720" algn="l"/>
              </a:tabLst>
            </a:pPr>
            <a:r>
              <a:rPr sz="1700" b="1" spc="-35" dirty="0">
                <a:latin typeface="Calibri"/>
                <a:cs typeface="Calibri"/>
              </a:rPr>
              <a:t>РАСХОДИ </a:t>
            </a:r>
            <a:r>
              <a:rPr sz="1700" spc="-15" dirty="0">
                <a:latin typeface="Calibri"/>
                <a:cs typeface="Calibri"/>
              </a:rPr>
              <a:t>Расходи </a:t>
            </a:r>
            <a:r>
              <a:rPr sz="1700" spc="-10" dirty="0">
                <a:latin typeface="Calibri"/>
                <a:cs typeface="Calibri"/>
              </a:rPr>
              <a:t>представљају </a:t>
            </a:r>
            <a:r>
              <a:rPr sz="1700" spc="-5" dirty="0">
                <a:latin typeface="Calibri"/>
                <a:cs typeface="Calibri"/>
              </a:rPr>
              <a:t>све </a:t>
            </a:r>
            <a:r>
              <a:rPr sz="1700" spc="-10" dirty="0">
                <a:latin typeface="Calibri"/>
                <a:cs typeface="Calibri"/>
              </a:rPr>
              <a:t>трошкове </a:t>
            </a:r>
            <a:r>
              <a:rPr sz="1700" dirty="0">
                <a:latin typeface="Calibri"/>
                <a:cs typeface="Calibri"/>
              </a:rPr>
              <a:t>општине за </a:t>
            </a:r>
            <a:r>
              <a:rPr sz="1700" spc="-10" dirty="0">
                <a:latin typeface="Calibri"/>
                <a:cs typeface="Calibri"/>
              </a:rPr>
              <a:t>плате </a:t>
            </a:r>
            <a:r>
              <a:rPr sz="1700" spc="-5" dirty="0">
                <a:latin typeface="Calibri"/>
                <a:cs typeface="Calibri"/>
              </a:rPr>
              <a:t>буџетских  </a:t>
            </a:r>
            <a:r>
              <a:rPr sz="1700" spc="-10" dirty="0">
                <a:latin typeface="Calibri"/>
                <a:cs typeface="Calibri"/>
              </a:rPr>
              <a:t>корисника, </a:t>
            </a:r>
            <a:r>
              <a:rPr sz="1700" dirty="0">
                <a:latin typeface="Calibri"/>
                <a:cs typeface="Calibri"/>
              </a:rPr>
              <a:t>набавку </a:t>
            </a:r>
            <a:r>
              <a:rPr sz="1700" spc="-5" dirty="0">
                <a:latin typeface="Calibri"/>
                <a:cs typeface="Calibri"/>
              </a:rPr>
              <a:t>роба </a:t>
            </a:r>
            <a:r>
              <a:rPr sz="1700" dirty="0">
                <a:latin typeface="Calibri"/>
                <a:cs typeface="Calibri"/>
              </a:rPr>
              <a:t>и </a:t>
            </a:r>
            <a:r>
              <a:rPr sz="1700" spc="-5" dirty="0">
                <a:latin typeface="Calibri"/>
                <a:cs typeface="Calibri"/>
              </a:rPr>
              <a:t>услуга, субвенције, дотације </a:t>
            </a:r>
            <a:r>
              <a:rPr sz="1700" dirty="0">
                <a:latin typeface="Calibri"/>
                <a:cs typeface="Calibri"/>
              </a:rPr>
              <a:t>и </a:t>
            </a:r>
            <a:r>
              <a:rPr sz="1700" spc="-5" dirty="0">
                <a:latin typeface="Calibri"/>
                <a:cs typeface="Calibri"/>
              </a:rPr>
              <a:t>трансфере, социјалну  помоћ </a:t>
            </a:r>
            <a:r>
              <a:rPr sz="1700" dirty="0">
                <a:latin typeface="Calibri"/>
                <a:cs typeface="Calibri"/>
              </a:rPr>
              <a:t>и </a:t>
            </a:r>
            <a:r>
              <a:rPr sz="1700" spc="-5" dirty="0">
                <a:latin typeface="Calibri"/>
                <a:cs typeface="Calibri"/>
              </a:rPr>
              <a:t>остале </a:t>
            </a:r>
            <a:r>
              <a:rPr sz="1700" spc="-10" dirty="0">
                <a:latin typeface="Calibri"/>
                <a:cs typeface="Calibri"/>
              </a:rPr>
              <a:t>трошкове које </a:t>
            </a:r>
            <a:r>
              <a:rPr sz="1700" dirty="0">
                <a:latin typeface="Calibri"/>
                <a:cs typeface="Calibri"/>
              </a:rPr>
              <a:t>општина </a:t>
            </a:r>
            <a:r>
              <a:rPr sz="1700" spc="-5" dirty="0">
                <a:latin typeface="Calibri"/>
                <a:cs typeface="Calibri"/>
              </a:rPr>
              <a:t>обезбеђује </a:t>
            </a:r>
            <a:r>
              <a:rPr sz="1700" spc="5" dirty="0">
                <a:latin typeface="Calibri"/>
                <a:cs typeface="Calibri"/>
              </a:rPr>
              <a:t>без </a:t>
            </a:r>
            <a:r>
              <a:rPr sz="1700" dirty="0">
                <a:latin typeface="Calibri"/>
                <a:cs typeface="Calibri"/>
              </a:rPr>
              <a:t>директне и непосредне  </a:t>
            </a:r>
            <a:r>
              <a:rPr sz="1700" spc="-5" dirty="0">
                <a:latin typeface="Calibri"/>
                <a:cs typeface="Calibri"/>
              </a:rPr>
              <a:t>накнаде.</a:t>
            </a:r>
            <a:endParaRPr sz="1700">
              <a:latin typeface="Calibri"/>
              <a:cs typeface="Calibri"/>
            </a:endParaRPr>
          </a:p>
          <a:p>
            <a:pPr marL="299085" marR="6985" indent="-287020" algn="just">
              <a:lnSpc>
                <a:spcPct val="90000"/>
              </a:lnSpc>
              <a:spcBef>
                <a:spcPts val="395"/>
              </a:spcBef>
              <a:buFont typeface="Wingdings"/>
              <a:buChar char=""/>
              <a:tabLst>
                <a:tab pos="299720" algn="l"/>
              </a:tabLst>
            </a:pPr>
            <a:r>
              <a:rPr sz="1700" b="1" dirty="0">
                <a:latin typeface="Calibri"/>
                <a:cs typeface="Calibri"/>
              </a:rPr>
              <a:t>ИЗДАЦИ </a:t>
            </a:r>
            <a:r>
              <a:rPr sz="1700" spc="-10" dirty="0">
                <a:latin typeface="Calibri"/>
                <a:cs typeface="Calibri"/>
              </a:rPr>
              <a:t>представљају трошкове </a:t>
            </a:r>
            <a:r>
              <a:rPr sz="1700" dirty="0">
                <a:latin typeface="Calibri"/>
                <a:cs typeface="Calibri"/>
              </a:rPr>
              <a:t>изградње </a:t>
            </a:r>
            <a:r>
              <a:rPr sz="1700" spc="-5" dirty="0">
                <a:latin typeface="Calibri"/>
                <a:cs typeface="Calibri"/>
              </a:rPr>
              <a:t>или </a:t>
            </a:r>
            <a:r>
              <a:rPr sz="1700" dirty="0">
                <a:latin typeface="Calibri"/>
                <a:cs typeface="Calibri"/>
              </a:rPr>
              <a:t>инвестиционог </a:t>
            </a:r>
            <a:r>
              <a:rPr sz="1700" spc="-10" dirty="0">
                <a:latin typeface="Calibri"/>
                <a:cs typeface="Calibri"/>
              </a:rPr>
              <a:t>одржавања </a:t>
            </a:r>
            <a:r>
              <a:rPr sz="1700" spc="-5" dirty="0">
                <a:latin typeface="Calibri"/>
                <a:cs typeface="Calibri"/>
              </a:rPr>
              <a:t>већ  постојећих објеката, </a:t>
            </a:r>
            <a:r>
              <a:rPr sz="1700" dirty="0">
                <a:latin typeface="Calibri"/>
                <a:cs typeface="Calibri"/>
              </a:rPr>
              <a:t>набавку </a:t>
            </a:r>
            <a:r>
              <a:rPr sz="1700" spc="-5" dirty="0">
                <a:latin typeface="Calibri"/>
                <a:cs typeface="Calibri"/>
              </a:rPr>
              <a:t>земљишта, машина </a:t>
            </a:r>
            <a:r>
              <a:rPr sz="1700" dirty="0">
                <a:latin typeface="Calibri"/>
                <a:cs typeface="Calibri"/>
              </a:rPr>
              <a:t>и </a:t>
            </a:r>
            <a:r>
              <a:rPr sz="1700" spc="-5" dirty="0">
                <a:latin typeface="Calibri"/>
                <a:cs typeface="Calibri"/>
              </a:rPr>
              <a:t>опрeме неопходне за рад  </a:t>
            </a:r>
            <a:r>
              <a:rPr sz="1700" spc="-10" dirty="0">
                <a:latin typeface="Calibri"/>
                <a:cs typeface="Calibri"/>
              </a:rPr>
              <a:t>буџетских</a:t>
            </a:r>
            <a:r>
              <a:rPr sz="1700" spc="25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корисника.</a:t>
            </a:r>
            <a:endParaRPr sz="1700">
              <a:latin typeface="Calibri"/>
              <a:cs typeface="Calibri"/>
            </a:endParaRPr>
          </a:p>
          <a:p>
            <a:pPr marL="299085" marR="5080" indent="-287020" algn="just">
              <a:lnSpc>
                <a:spcPct val="89900"/>
              </a:lnSpc>
              <a:spcBef>
                <a:spcPts val="425"/>
              </a:spcBef>
              <a:buFont typeface="Wingdings"/>
              <a:buChar char=""/>
              <a:tabLst>
                <a:tab pos="299720" algn="l"/>
              </a:tabLst>
            </a:pPr>
            <a:r>
              <a:rPr sz="1700" b="1" spc="-35" dirty="0">
                <a:latin typeface="Calibri"/>
                <a:cs typeface="Calibri"/>
              </a:rPr>
              <a:t>РАСХОДИ </a:t>
            </a:r>
            <a:r>
              <a:rPr sz="1700" b="1" dirty="0">
                <a:latin typeface="Calibri"/>
                <a:cs typeface="Calibri"/>
              </a:rPr>
              <a:t>И ИЗДАЦИ </a:t>
            </a:r>
            <a:r>
              <a:rPr sz="1700" spc="-5" dirty="0">
                <a:latin typeface="Calibri"/>
                <a:cs typeface="Calibri"/>
              </a:rPr>
              <a:t>морају се </a:t>
            </a:r>
            <a:r>
              <a:rPr sz="1700" dirty="0">
                <a:latin typeface="Calibri"/>
                <a:cs typeface="Calibri"/>
              </a:rPr>
              <a:t>исказивати на </a:t>
            </a:r>
            <a:r>
              <a:rPr sz="1700" spc="-5" dirty="0">
                <a:latin typeface="Calibri"/>
                <a:cs typeface="Calibri"/>
              </a:rPr>
              <a:t>законом </a:t>
            </a:r>
            <a:r>
              <a:rPr sz="1700" dirty="0">
                <a:latin typeface="Calibri"/>
                <a:cs typeface="Calibri"/>
              </a:rPr>
              <a:t>прописан </a:t>
            </a:r>
            <a:r>
              <a:rPr sz="1700" spc="-5" dirty="0">
                <a:latin typeface="Calibri"/>
                <a:cs typeface="Calibri"/>
              </a:rPr>
              <a:t>начин, односно  морају се исказивати: </a:t>
            </a:r>
            <a:r>
              <a:rPr sz="1700" dirty="0">
                <a:latin typeface="Calibri"/>
                <a:cs typeface="Calibri"/>
              </a:rPr>
              <a:t>по </a:t>
            </a:r>
            <a:r>
              <a:rPr sz="1700" i="1" dirty="0">
                <a:latin typeface="Calibri"/>
                <a:cs typeface="Calibri"/>
              </a:rPr>
              <a:t>програмима </a:t>
            </a:r>
            <a:r>
              <a:rPr sz="1700" spc="-10" dirty="0">
                <a:latin typeface="Calibri"/>
                <a:cs typeface="Calibri"/>
              </a:rPr>
              <a:t>који </a:t>
            </a:r>
            <a:r>
              <a:rPr sz="1700" spc="-5" dirty="0">
                <a:latin typeface="Calibri"/>
                <a:cs typeface="Calibri"/>
              </a:rPr>
              <a:t>показују </a:t>
            </a:r>
            <a:r>
              <a:rPr sz="1700" spc="-15" dirty="0">
                <a:latin typeface="Calibri"/>
                <a:cs typeface="Calibri"/>
              </a:rPr>
              <a:t>колико </a:t>
            </a:r>
            <a:r>
              <a:rPr sz="1700" spc="-5" dirty="0">
                <a:latin typeface="Calibri"/>
                <a:cs typeface="Calibri"/>
              </a:rPr>
              <a:t>се </a:t>
            </a:r>
            <a:r>
              <a:rPr sz="1700" spc="-10" dirty="0">
                <a:latin typeface="Calibri"/>
                <a:cs typeface="Calibri"/>
              </a:rPr>
              <a:t>троши </a:t>
            </a:r>
            <a:r>
              <a:rPr sz="1700" spc="-5" dirty="0">
                <a:latin typeface="Calibri"/>
                <a:cs typeface="Calibri"/>
              </a:rPr>
              <a:t>за  </a:t>
            </a:r>
            <a:r>
              <a:rPr sz="1700" dirty="0">
                <a:latin typeface="Calibri"/>
                <a:cs typeface="Calibri"/>
              </a:rPr>
              <a:t>извршавање </a:t>
            </a:r>
            <a:r>
              <a:rPr sz="1700" spc="-5" dirty="0">
                <a:latin typeface="Calibri"/>
                <a:cs typeface="Calibri"/>
              </a:rPr>
              <a:t>основних надлежности </a:t>
            </a:r>
            <a:r>
              <a:rPr sz="1700" dirty="0">
                <a:latin typeface="Calibri"/>
                <a:cs typeface="Calibri"/>
              </a:rPr>
              <a:t>и </a:t>
            </a:r>
            <a:r>
              <a:rPr sz="1700" spc="-5" dirty="0">
                <a:latin typeface="Calibri"/>
                <a:cs typeface="Calibri"/>
              </a:rPr>
              <a:t>стратешких </a:t>
            </a:r>
            <a:r>
              <a:rPr sz="1700" dirty="0">
                <a:latin typeface="Calibri"/>
                <a:cs typeface="Calibri"/>
              </a:rPr>
              <a:t>циљева општине; по </a:t>
            </a:r>
            <a:r>
              <a:rPr sz="1700" i="1" spc="-5" dirty="0">
                <a:latin typeface="Calibri"/>
                <a:cs typeface="Calibri"/>
              </a:rPr>
              <a:t>основној  намени </a:t>
            </a:r>
            <a:r>
              <a:rPr sz="1700" spc="-10" dirty="0">
                <a:latin typeface="Calibri"/>
                <a:cs typeface="Calibri"/>
              </a:rPr>
              <a:t>која </a:t>
            </a:r>
            <a:r>
              <a:rPr sz="1700" dirty="0">
                <a:latin typeface="Calibri"/>
                <a:cs typeface="Calibri"/>
              </a:rPr>
              <a:t>показује </a:t>
            </a:r>
            <a:r>
              <a:rPr sz="1700" spc="-5" dirty="0">
                <a:latin typeface="Calibri"/>
                <a:cs typeface="Calibri"/>
              </a:rPr>
              <a:t>за коју </a:t>
            </a:r>
            <a:r>
              <a:rPr sz="1700" dirty="0">
                <a:latin typeface="Calibri"/>
                <a:cs typeface="Calibri"/>
              </a:rPr>
              <a:t>врсту </a:t>
            </a:r>
            <a:r>
              <a:rPr sz="1700" spc="-10" dirty="0">
                <a:latin typeface="Calibri"/>
                <a:cs typeface="Calibri"/>
              </a:rPr>
              <a:t>трошка </a:t>
            </a:r>
            <a:r>
              <a:rPr sz="1700" spc="-5" dirty="0">
                <a:latin typeface="Calibri"/>
                <a:cs typeface="Calibri"/>
              </a:rPr>
              <a:t>се средства </a:t>
            </a:r>
            <a:r>
              <a:rPr sz="1700" dirty="0">
                <a:latin typeface="Calibri"/>
                <a:cs typeface="Calibri"/>
              </a:rPr>
              <a:t>издвајају; </a:t>
            </a:r>
            <a:r>
              <a:rPr sz="1700" spc="10" dirty="0">
                <a:latin typeface="Calibri"/>
                <a:cs typeface="Calibri"/>
              </a:rPr>
              <a:t>по </a:t>
            </a:r>
            <a:r>
              <a:rPr sz="1700" i="1" dirty="0">
                <a:latin typeface="Calibri"/>
                <a:cs typeface="Calibri"/>
              </a:rPr>
              <a:t>функцији </a:t>
            </a:r>
            <a:r>
              <a:rPr sz="1700" spc="-15" dirty="0">
                <a:latin typeface="Calibri"/>
                <a:cs typeface="Calibri"/>
              </a:rPr>
              <a:t>која  </a:t>
            </a:r>
            <a:r>
              <a:rPr sz="1700" spc="-5" dirty="0">
                <a:latin typeface="Calibri"/>
                <a:cs typeface="Calibri"/>
              </a:rPr>
              <a:t>показује </a:t>
            </a:r>
            <a:r>
              <a:rPr sz="1700" dirty="0">
                <a:latin typeface="Calibri"/>
                <a:cs typeface="Calibri"/>
              </a:rPr>
              <a:t>функционалну намену </a:t>
            </a:r>
            <a:r>
              <a:rPr sz="1700" spc="-5" dirty="0">
                <a:latin typeface="Calibri"/>
                <a:cs typeface="Calibri"/>
              </a:rPr>
              <a:t>за </a:t>
            </a:r>
            <a:r>
              <a:rPr sz="1700" spc="-10" dirty="0">
                <a:latin typeface="Calibri"/>
                <a:cs typeface="Calibri"/>
              </a:rPr>
              <a:t>одређену област </a:t>
            </a:r>
            <a:r>
              <a:rPr sz="1700" dirty="0">
                <a:latin typeface="Calibri"/>
                <a:cs typeface="Calibri"/>
              </a:rPr>
              <a:t>и по </a:t>
            </a:r>
            <a:r>
              <a:rPr sz="1700" i="1" dirty="0">
                <a:latin typeface="Calibri"/>
                <a:cs typeface="Calibri"/>
              </a:rPr>
              <a:t>корисницима </a:t>
            </a:r>
            <a:r>
              <a:rPr sz="1700" i="1" spc="-5" dirty="0">
                <a:latin typeface="Calibri"/>
                <a:cs typeface="Calibri"/>
              </a:rPr>
              <a:t>буџета  </a:t>
            </a:r>
            <a:r>
              <a:rPr sz="1700" spc="-15" dirty="0">
                <a:latin typeface="Calibri"/>
                <a:cs typeface="Calibri"/>
              </a:rPr>
              <a:t>што </a:t>
            </a:r>
            <a:r>
              <a:rPr sz="1700" spc="-5" dirty="0">
                <a:latin typeface="Calibri"/>
                <a:cs typeface="Calibri"/>
              </a:rPr>
              <a:t>показује организацију </a:t>
            </a:r>
            <a:r>
              <a:rPr sz="1700" dirty="0">
                <a:latin typeface="Calibri"/>
                <a:cs typeface="Calibri"/>
              </a:rPr>
              <a:t>рада</a:t>
            </a:r>
            <a:r>
              <a:rPr sz="1700" spc="5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општине.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45754" y="6479133"/>
            <a:ext cx="15303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40"/>
              </a:lnSpc>
            </a:pP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070" y="174498"/>
            <a:ext cx="7211059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b="0" spc="5" dirty="0">
                <a:latin typeface="Calibri"/>
                <a:cs typeface="Calibri"/>
              </a:rPr>
              <a:t>Шта </a:t>
            </a:r>
            <a:r>
              <a:rPr sz="4000" b="0" dirty="0">
                <a:latin typeface="Calibri"/>
                <a:cs typeface="Calibri"/>
              </a:rPr>
              <a:t>су </a:t>
            </a:r>
            <a:r>
              <a:rPr sz="4000" b="0" spc="-25" dirty="0">
                <a:latin typeface="Calibri"/>
                <a:cs typeface="Calibri"/>
              </a:rPr>
              <a:t>расходи </a:t>
            </a:r>
            <a:r>
              <a:rPr sz="4000" b="0" dirty="0">
                <a:latin typeface="Calibri"/>
                <a:cs typeface="Calibri"/>
              </a:rPr>
              <a:t>и </a:t>
            </a:r>
            <a:r>
              <a:rPr sz="4000" b="0" spc="-5" dirty="0">
                <a:latin typeface="Calibri"/>
                <a:cs typeface="Calibri"/>
              </a:rPr>
              <a:t>издаци</a:t>
            </a:r>
            <a:r>
              <a:rPr sz="4000" b="0" spc="-90" dirty="0">
                <a:latin typeface="Calibri"/>
                <a:cs typeface="Calibri"/>
              </a:rPr>
              <a:t> </a:t>
            </a:r>
            <a:r>
              <a:rPr sz="4000" b="0" spc="-5" dirty="0">
                <a:latin typeface="Calibri"/>
                <a:cs typeface="Calibri"/>
              </a:rPr>
              <a:t>буџета?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511551" y="1194816"/>
            <a:ext cx="411480" cy="502920"/>
          </a:xfrm>
          <a:custGeom>
            <a:avLst/>
            <a:gdLst/>
            <a:ahLst/>
            <a:cxnLst/>
            <a:rect l="l" t="t" r="r" b="b"/>
            <a:pathLst>
              <a:path w="411480" h="502919">
                <a:moveTo>
                  <a:pt x="411480" y="502920"/>
                </a:moveTo>
                <a:lnTo>
                  <a:pt x="356772" y="498430"/>
                </a:lnTo>
                <a:lnTo>
                  <a:pt x="307622" y="485760"/>
                </a:lnTo>
                <a:lnTo>
                  <a:pt x="265985" y="466105"/>
                </a:lnTo>
                <a:lnTo>
                  <a:pt x="233821" y="440661"/>
                </a:lnTo>
                <a:lnTo>
                  <a:pt x="205740" y="377189"/>
                </a:lnTo>
                <a:lnTo>
                  <a:pt x="177658" y="313718"/>
                </a:lnTo>
                <a:lnTo>
                  <a:pt x="145494" y="288274"/>
                </a:lnTo>
                <a:lnTo>
                  <a:pt x="103857" y="268619"/>
                </a:lnTo>
                <a:lnTo>
                  <a:pt x="54707" y="255949"/>
                </a:lnTo>
                <a:lnTo>
                  <a:pt x="0" y="251460"/>
                </a:lnTo>
                <a:lnTo>
                  <a:pt x="54707" y="246970"/>
                </a:lnTo>
                <a:lnTo>
                  <a:pt x="103857" y="234300"/>
                </a:lnTo>
                <a:lnTo>
                  <a:pt x="145494" y="214645"/>
                </a:lnTo>
                <a:lnTo>
                  <a:pt x="177658" y="189201"/>
                </a:lnTo>
                <a:lnTo>
                  <a:pt x="205740" y="125730"/>
                </a:lnTo>
                <a:lnTo>
                  <a:pt x="233821" y="62258"/>
                </a:lnTo>
                <a:lnTo>
                  <a:pt x="265985" y="36814"/>
                </a:lnTo>
                <a:lnTo>
                  <a:pt x="307622" y="17159"/>
                </a:lnTo>
                <a:lnTo>
                  <a:pt x="356772" y="4489"/>
                </a:lnTo>
                <a:lnTo>
                  <a:pt x="411480" y="0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511551" y="1752600"/>
            <a:ext cx="411480" cy="704215"/>
          </a:xfrm>
          <a:custGeom>
            <a:avLst/>
            <a:gdLst/>
            <a:ahLst/>
            <a:cxnLst/>
            <a:rect l="l" t="t" r="r" b="b"/>
            <a:pathLst>
              <a:path w="411480" h="704214">
                <a:moveTo>
                  <a:pt x="411480" y="704088"/>
                </a:moveTo>
                <a:lnTo>
                  <a:pt x="356772" y="698940"/>
                </a:lnTo>
                <a:lnTo>
                  <a:pt x="307622" y="684417"/>
                </a:lnTo>
                <a:lnTo>
                  <a:pt x="265985" y="661892"/>
                </a:lnTo>
                <a:lnTo>
                  <a:pt x="233821" y="632742"/>
                </a:lnTo>
                <a:lnTo>
                  <a:pt x="213086" y="598342"/>
                </a:lnTo>
                <a:lnTo>
                  <a:pt x="205740" y="560070"/>
                </a:lnTo>
                <a:lnTo>
                  <a:pt x="205740" y="496062"/>
                </a:lnTo>
                <a:lnTo>
                  <a:pt x="198393" y="457789"/>
                </a:lnTo>
                <a:lnTo>
                  <a:pt x="177658" y="423389"/>
                </a:lnTo>
                <a:lnTo>
                  <a:pt x="145494" y="394239"/>
                </a:lnTo>
                <a:lnTo>
                  <a:pt x="103857" y="371714"/>
                </a:lnTo>
                <a:lnTo>
                  <a:pt x="54707" y="357191"/>
                </a:lnTo>
                <a:lnTo>
                  <a:pt x="0" y="352044"/>
                </a:lnTo>
                <a:lnTo>
                  <a:pt x="54707" y="346896"/>
                </a:lnTo>
                <a:lnTo>
                  <a:pt x="103857" y="332373"/>
                </a:lnTo>
                <a:lnTo>
                  <a:pt x="145494" y="309848"/>
                </a:lnTo>
                <a:lnTo>
                  <a:pt x="177658" y="280698"/>
                </a:lnTo>
                <a:lnTo>
                  <a:pt x="198393" y="246298"/>
                </a:lnTo>
                <a:lnTo>
                  <a:pt x="205740" y="208025"/>
                </a:lnTo>
                <a:lnTo>
                  <a:pt x="205740" y="144017"/>
                </a:lnTo>
                <a:lnTo>
                  <a:pt x="213086" y="105745"/>
                </a:lnTo>
                <a:lnTo>
                  <a:pt x="233821" y="71345"/>
                </a:lnTo>
                <a:lnTo>
                  <a:pt x="265985" y="42195"/>
                </a:lnTo>
                <a:lnTo>
                  <a:pt x="307622" y="19670"/>
                </a:lnTo>
                <a:lnTo>
                  <a:pt x="356772" y="5147"/>
                </a:lnTo>
                <a:lnTo>
                  <a:pt x="411480" y="0"/>
                </a:lnTo>
              </a:path>
            </a:pathLst>
          </a:custGeom>
          <a:ln w="24383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11551" y="2511551"/>
            <a:ext cx="411480" cy="890269"/>
          </a:xfrm>
          <a:custGeom>
            <a:avLst/>
            <a:gdLst/>
            <a:ahLst/>
            <a:cxnLst/>
            <a:rect l="l" t="t" r="r" b="b"/>
            <a:pathLst>
              <a:path w="411480" h="890270">
                <a:moveTo>
                  <a:pt x="411480" y="890015"/>
                </a:moveTo>
                <a:lnTo>
                  <a:pt x="356772" y="884868"/>
                </a:lnTo>
                <a:lnTo>
                  <a:pt x="307622" y="870345"/>
                </a:lnTo>
                <a:lnTo>
                  <a:pt x="265985" y="847820"/>
                </a:lnTo>
                <a:lnTo>
                  <a:pt x="233821" y="818670"/>
                </a:lnTo>
                <a:lnTo>
                  <a:pt x="213086" y="784270"/>
                </a:lnTo>
                <a:lnTo>
                  <a:pt x="205740" y="745998"/>
                </a:lnTo>
                <a:lnTo>
                  <a:pt x="205740" y="589026"/>
                </a:lnTo>
                <a:lnTo>
                  <a:pt x="198393" y="550753"/>
                </a:lnTo>
                <a:lnTo>
                  <a:pt x="177658" y="516353"/>
                </a:lnTo>
                <a:lnTo>
                  <a:pt x="145494" y="487203"/>
                </a:lnTo>
                <a:lnTo>
                  <a:pt x="103857" y="464678"/>
                </a:lnTo>
                <a:lnTo>
                  <a:pt x="54707" y="450155"/>
                </a:lnTo>
                <a:lnTo>
                  <a:pt x="0" y="445008"/>
                </a:lnTo>
                <a:lnTo>
                  <a:pt x="54707" y="439860"/>
                </a:lnTo>
                <a:lnTo>
                  <a:pt x="103857" y="425337"/>
                </a:lnTo>
                <a:lnTo>
                  <a:pt x="145494" y="402812"/>
                </a:lnTo>
                <a:lnTo>
                  <a:pt x="177658" y="373662"/>
                </a:lnTo>
                <a:lnTo>
                  <a:pt x="198393" y="339262"/>
                </a:lnTo>
                <a:lnTo>
                  <a:pt x="205740" y="300989"/>
                </a:lnTo>
                <a:lnTo>
                  <a:pt x="205740" y="144018"/>
                </a:lnTo>
                <a:lnTo>
                  <a:pt x="213086" y="105745"/>
                </a:lnTo>
                <a:lnTo>
                  <a:pt x="233821" y="71345"/>
                </a:lnTo>
                <a:lnTo>
                  <a:pt x="265985" y="42195"/>
                </a:lnTo>
                <a:lnTo>
                  <a:pt x="307622" y="19670"/>
                </a:lnTo>
                <a:lnTo>
                  <a:pt x="356772" y="5147"/>
                </a:lnTo>
                <a:lnTo>
                  <a:pt x="411480" y="0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511551" y="3456432"/>
            <a:ext cx="411480" cy="500380"/>
          </a:xfrm>
          <a:custGeom>
            <a:avLst/>
            <a:gdLst/>
            <a:ahLst/>
            <a:cxnLst/>
            <a:rect l="l" t="t" r="r" b="b"/>
            <a:pathLst>
              <a:path w="411480" h="500379">
                <a:moveTo>
                  <a:pt x="411480" y="499871"/>
                </a:moveTo>
                <a:lnTo>
                  <a:pt x="356772" y="495404"/>
                </a:lnTo>
                <a:lnTo>
                  <a:pt x="307622" y="482797"/>
                </a:lnTo>
                <a:lnTo>
                  <a:pt x="265985" y="463248"/>
                </a:lnTo>
                <a:lnTo>
                  <a:pt x="233821" y="437952"/>
                </a:lnTo>
                <a:lnTo>
                  <a:pt x="205740" y="374903"/>
                </a:lnTo>
                <a:lnTo>
                  <a:pt x="177658" y="311855"/>
                </a:lnTo>
                <a:lnTo>
                  <a:pt x="145494" y="286559"/>
                </a:lnTo>
                <a:lnTo>
                  <a:pt x="103857" y="267010"/>
                </a:lnTo>
                <a:lnTo>
                  <a:pt x="54707" y="254403"/>
                </a:lnTo>
                <a:lnTo>
                  <a:pt x="0" y="249935"/>
                </a:lnTo>
                <a:lnTo>
                  <a:pt x="54707" y="245468"/>
                </a:lnTo>
                <a:lnTo>
                  <a:pt x="103857" y="232861"/>
                </a:lnTo>
                <a:lnTo>
                  <a:pt x="145494" y="213312"/>
                </a:lnTo>
                <a:lnTo>
                  <a:pt x="177658" y="188016"/>
                </a:lnTo>
                <a:lnTo>
                  <a:pt x="205740" y="124967"/>
                </a:lnTo>
                <a:lnTo>
                  <a:pt x="233821" y="61919"/>
                </a:lnTo>
                <a:lnTo>
                  <a:pt x="265985" y="36623"/>
                </a:lnTo>
                <a:lnTo>
                  <a:pt x="307622" y="17074"/>
                </a:lnTo>
                <a:lnTo>
                  <a:pt x="356772" y="4467"/>
                </a:lnTo>
                <a:lnTo>
                  <a:pt x="411480" y="0"/>
                </a:lnTo>
              </a:path>
            </a:pathLst>
          </a:custGeom>
          <a:ln w="24383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514600" y="4011167"/>
            <a:ext cx="411480" cy="500380"/>
          </a:xfrm>
          <a:custGeom>
            <a:avLst/>
            <a:gdLst/>
            <a:ahLst/>
            <a:cxnLst/>
            <a:rect l="l" t="t" r="r" b="b"/>
            <a:pathLst>
              <a:path w="411480" h="500379">
                <a:moveTo>
                  <a:pt x="411480" y="499871"/>
                </a:moveTo>
                <a:lnTo>
                  <a:pt x="356772" y="495404"/>
                </a:lnTo>
                <a:lnTo>
                  <a:pt x="307622" y="482797"/>
                </a:lnTo>
                <a:lnTo>
                  <a:pt x="265985" y="463248"/>
                </a:lnTo>
                <a:lnTo>
                  <a:pt x="233821" y="437952"/>
                </a:lnTo>
                <a:lnTo>
                  <a:pt x="205739" y="374903"/>
                </a:lnTo>
                <a:lnTo>
                  <a:pt x="177658" y="311855"/>
                </a:lnTo>
                <a:lnTo>
                  <a:pt x="145494" y="286559"/>
                </a:lnTo>
                <a:lnTo>
                  <a:pt x="103857" y="267010"/>
                </a:lnTo>
                <a:lnTo>
                  <a:pt x="54707" y="254403"/>
                </a:lnTo>
                <a:lnTo>
                  <a:pt x="0" y="249935"/>
                </a:lnTo>
                <a:lnTo>
                  <a:pt x="54707" y="245468"/>
                </a:lnTo>
                <a:lnTo>
                  <a:pt x="103857" y="232861"/>
                </a:lnTo>
                <a:lnTo>
                  <a:pt x="145494" y="213312"/>
                </a:lnTo>
                <a:lnTo>
                  <a:pt x="177658" y="188016"/>
                </a:lnTo>
                <a:lnTo>
                  <a:pt x="205739" y="124967"/>
                </a:lnTo>
                <a:lnTo>
                  <a:pt x="233821" y="61919"/>
                </a:lnTo>
                <a:lnTo>
                  <a:pt x="265985" y="36623"/>
                </a:lnTo>
                <a:lnTo>
                  <a:pt x="307622" y="17074"/>
                </a:lnTo>
                <a:lnTo>
                  <a:pt x="356772" y="4467"/>
                </a:lnTo>
                <a:lnTo>
                  <a:pt x="411480" y="0"/>
                </a:lnTo>
              </a:path>
            </a:pathLst>
          </a:custGeom>
          <a:ln w="24383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511551" y="4565903"/>
            <a:ext cx="411480" cy="500380"/>
          </a:xfrm>
          <a:custGeom>
            <a:avLst/>
            <a:gdLst/>
            <a:ahLst/>
            <a:cxnLst/>
            <a:rect l="l" t="t" r="r" b="b"/>
            <a:pathLst>
              <a:path w="411480" h="500379">
                <a:moveTo>
                  <a:pt x="411480" y="499872"/>
                </a:moveTo>
                <a:lnTo>
                  <a:pt x="356772" y="495404"/>
                </a:lnTo>
                <a:lnTo>
                  <a:pt x="307622" y="482797"/>
                </a:lnTo>
                <a:lnTo>
                  <a:pt x="265985" y="463248"/>
                </a:lnTo>
                <a:lnTo>
                  <a:pt x="233821" y="437952"/>
                </a:lnTo>
                <a:lnTo>
                  <a:pt x="205740" y="374904"/>
                </a:lnTo>
                <a:lnTo>
                  <a:pt x="177658" y="311855"/>
                </a:lnTo>
                <a:lnTo>
                  <a:pt x="145494" y="286559"/>
                </a:lnTo>
                <a:lnTo>
                  <a:pt x="103857" y="267010"/>
                </a:lnTo>
                <a:lnTo>
                  <a:pt x="54707" y="254403"/>
                </a:lnTo>
                <a:lnTo>
                  <a:pt x="0" y="249936"/>
                </a:lnTo>
                <a:lnTo>
                  <a:pt x="54707" y="245468"/>
                </a:lnTo>
                <a:lnTo>
                  <a:pt x="103857" y="232861"/>
                </a:lnTo>
                <a:lnTo>
                  <a:pt x="145494" y="213312"/>
                </a:lnTo>
                <a:lnTo>
                  <a:pt x="177658" y="188016"/>
                </a:lnTo>
                <a:lnTo>
                  <a:pt x="205740" y="124968"/>
                </a:lnTo>
                <a:lnTo>
                  <a:pt x="233821" y="61919"/>
                </a:lnTo>
                <a:lnTo>
                  <a:pt x="265985" y="36623"/>
                </a:lnTo>
                <a:lnTo>
                  <a:pt x="307622" y="17074"/>
                </a:lnTo>
                <a:lnTo>
                  <a:pt x="356772" y="4467"/>
                </a:lnTo>
                <a:lnTo>
                  <a:pt x="411480" y="0"/>
                </a:lnTo>
              </a:path>
            </a:pathLst>
          </a:custGeom>
          <a:ln w="24383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511551" y="5120640"/>
            <a:ext cx="411480" cy="744220"/>
          </a:xfrm>
          <a:custGeom>
            <a:avLst/>
            <a:gdLst/>
            <a:ahLst/>
            <a:cxnLst/>
            <a:rect l="l" t="t" r="r" b="b"/>
            <a:pathLst>
              <a:path w="411480" h="744220">
                <a:moveTo>
                  <a:pt x="411480" y="743712"/>
                </a:moveTo>
                <a:lnTo>
                  <a:pt x="356772" y="738567"/>
                </a:lnTo>
                <a:lnTo>
                  <a:pt x="307622" y="724049"/>
                </a:lnTo>
                <a:lnTo>
                  <a:pt x="265985" y="701530"/>
                </a:lnTo>
                <a:lnTo>
                  <a:pt x="233821" y="672383"/>
                </a:lnTo>
                <a:lnTo>
                  <a:pt x="213086" y="637980"/>
                </a:lnTo>
                <a:lnTo>
                  <a:pt x="205740" y="599694"/>
                </a:lnTo>
                <a:lnTo>
                  <a:pt x="205740" y="515874"/>
                </a:lnTo>
                <a:lnTo>
                  <a:pt x="198393" y="477601"/>
                </a:lnTo>
                <a:lnTo>
                  <a:pt x="177658" y="443201"/>
                </a:lnTo>
                <a:lnTo>
                  <a:pt x="145494" y="414051"/>
                </a:lnTo>
                <a:lnTo>
                  <a:pt x="103857" y="391526"/>
                </a:lnTo>
                <a:lnTo>
                  <a:pt x="54707" y="377003"/>
                </a:lnTo>
                <a:lnTo>
                  <a:pt x="0" y="371856"/>
                </a:lnTo>
                <a:lnTo>
                  <a:pt x="54707" y="366708"/>
                </a:lnTo>
                <a:lnTo>
                  <a:pt x="103857" y="352185"/>
                </a:lnTo>
                <a:lnTo>
                  <a:pt x="145494" y="329660"/>
                </a:lnTo>
                <a:lnTo>
                  <a:pt x="177658" y="300510"/>
                </a:lnTo>
                <a:lnTo>
                  <a:pt x="198393" y="266110"/>
                </a:lnTo>
                <a:lnTo>
                  <a:pt x="205740" y="227838"/>
                </a:lnTo>
                <a:lnTo>
                  <a:pt x="205740" y="144018"/>
                </a:lnTo>
                <a:lnTo>
                  <a:pt x="213086" y="105745"/>
                </a:lnTo>
                <a:lnTo>
                  <a:pt x="233821" y="71345"/>
                </a:lnTo>
                <a:lnTo>
                  <a:pt x="265985" y="42195"/>
                </a:lnTo>
                <a:lnTo>
                  <a:pt x="307622" y="19670"/>
                </a:lnTo>
                <a:lnTo>
                  <a:pt x="356772" y="5147"/>
                </a:lnTo>
                <a:lnTo>
                  <a:pt x="411480" y="0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51484" y="1296669"/>
            <a:ext cx="1870075" cy="50996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R="8890" algn="r">
              <a:lnSpc>
                <a:spcPct val="100000"/>
              </a:lnSpc>
              <a:spcBef>
                <a:spcPts val="110"/>
              </a:spcBef>
            </a:pPr>
            <a:r>
              <a:rPr sz="1500" b="1" spc="-5" dirty="0">
                <a:latin typeface="Calibri"/>
                <a:cs typeface="Calibri"/>
              </a:rPr>
              <a:t>Расходи </a:t>
            </a:r>
            <a:r>
              <a:rPr sz="1500" b="1" spc="5" dirty="0">
                <a:latin typeface="Calibri"/>
                <a:cs typeface="Calibri"/>
              </a:rPr>
              <a:t>за</a:t>
            </a:r>
            <a:r>
              <a:rPr sz="1500" b="1" spc="-145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запослене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200">
              <a:latin typeface="Times New Roman"/>
              <a:cs typeface="Times New Roman"/>
            </a:endParaRPr>
          </a:p>
          <a:p>
            <a:pPr marR="7620" algn="r">
              <a:lnSpc>
                <a:spcPts val="1730"/>
              </a:lnSpc>
            </a:pPr>
            <a:r>
              <a:rPr sz="1500" b="1" dirty="0">
                <a:latin typeface="Calibri"/>
                <a:cs typeface="Calibri"/>
              </a:rPr>
              <a:t>Коришћење </a:t>
            </a:r>
            <a:r>
              <a:rPr sz="1500" b="1" spc="10" dirty="0">
                <a:latin typeface="Calibri"/>
                <a:cs typeface="Calibri"/>
              </a:rPr>
              <a:t>роба</a:t>
            </a:r>
            <a:r>
              <a:rPr sz="1500" b="1" spc="-185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и</a:t>
            </a:r>
            <a:endParaRPr sz="1500">
              <a:latin typeface="Calibri"/>
              <a:cs typeface="Calibri"/>
            </a:endParaRPr>
          </a:p>
          <a:p>
            <a:pPr marR="7620" algn="r">
              <a:lnSpc>
                <a:spcPts val="1730"/>
              </a:lnSpc>
            </a:pPr>
            <a:r>
              <a:rPr sz="1500" b="1" spc="5" dirty="0">
                <a:latin typeface="Calibri"/>
                <a:cs typeface="Calibri"/>
              </a:rPr>
              <a:t>у</a:t>
            </a:r>
            <a:r>
              <a:rPr sz="1500" b="1" dirty="0">
                <a:latin typeface="Calibri"/>
                <a:cs typeface="Calibri"/>
              </a:rPr>
              <a:t>с</a:t>
            </a:r>
            <a:r>
              <a:rPr sz="1500" b="1" spc="5" dirty="0">
                <a:latin typeface="Calibri"/>
                <a:cs typeface="Calibri"/>
              </a:rPr>
              <a:t>лу</a:t>
            </a:r>
            <a:r>
              <a:rPr sz="1500" b="1" spc="-10" dirty="0">
                <a:latin typeface="Calibri"/>
                <a:cs typeface="Calibri"/>
              </a:rPr>
              <a:t>г</a:t>
            </a:r>
            <a:r>
              <a:rPr sz="1500" b="1" spc="5" dirty="0">
                <a:latin typeface="Calibri"/>
                <a:cs typeface="Calibri"/>
              </a:rPr>
              <a:t>а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1500" b="1" dirty="0">
                <a:latin typeface="Calibri"/>
                <a:cs typeface="Calibri"/>
              </a:rPr>
              <a:t>Дотације </a:t>
            </a:r>
            <a:r>
              <a:rPr sz="1500" b="1" spc="5" dirty="0">
                <a:latin typeface="Calibri"/>
                <a:cs typeface="Calibri"/>
              </a:rPr>
              <a:t>и</a:t>
            </a:r>
            <a:r>
              <a:rPr sz="1500" b="1" spc="-110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трансфери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00">
              <a:latin typeface="Times New Roman"/>
              <a:cs typeface="Times New Roman"/>
            </a:endParaRPr>
          </a:p>
          <a:p>
            <a:pPr marL="905510" marR="5080" indent="-357505">
              <a:lnSpc>
                <a:spcPct val="242899"/>
              </a:lnSpc>
            </a:pPr>
            <a:r>
              <a:rPr sz="1500" b="1" dirty="0">
                <a:latin typeface="Calibri"/>
                <a:cs typeface="Calibri"/>
              </a:rPr>
              <a:t>Остали</a:t>
            </a:r>
            <a:r>
              <a:rPr sz="1500" b="1" spc="-114" dirty="0">
                <a:latin typeface="Calibri"/>
                <a:cs typeface="Calibri"/>
              </a:rPr>
              <a:t> </a:t>
            </a:r>
            <a:r>
              <a:rPr sz="1500" b="1" spc="-5" dirty="0">
                <a:latin typeface="Calibri"/>
                <a:cs typeface="Calibri"/>
              </a:rPr>
              <a:t>расходи  С</a:t>
            </a:r>
            <a:r>
              <a:rPr sz="1500" b="1" spc="5" dirty="0">
                <a:latin typeface="Calibri"/>
                <a:cs typeface="Calibri"/>
              </a:rPr>
              <a:t>у</a:t>
            </a:r>
            <a:r>
              <a:rPr sz="1500" b="1" spc="15" dirty="0">
                <a:latin typeface="Calibri"/>
                <a:cs typeface="Calibri"/>
              </a:rPr>
              <a:t>б</a:t>
            </a:r>
            <a:r>
              <a:rPr sz="1500" b="1" spc="5" dirty="0">
                <a:latin typeface="Calibri"/>
                <a:cs typeface="Calibri"/>
              </a:rPr>
              <a:t>ве</a:t>
            </a:r>
            <a:r>
              <a:rPr sz="1500" b="1" dirty="0">
                <a:latin typeface="Calibri"/>
                <a:cs typeface="Calibri"/>
              </a:rPr>
              <a:t>н</a:t>
            </a:r>
            <a:r>
              <a:rPr sz="1500" b="1" spc="-5" dirty="0">
                <a:latin typeface="Calibri"/>
                <a:cs typeface="Calibri"/>
              </a:rPr>
              <a:t>ц</a:t>
            </a:r>
            <a:r>
              <a:rPr sz="1500" b="1" spc="5" dirty="0">
                <a:latin typeface="Calibri"/>
                <a:cs typeface="Calibri"/>
              </a:rPr>
              <a:t>ије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200">
              <a:latin typeface="Times New Roman"/>
              <a:cs typeface="Times New Roman"/>
            </a:endParaRPr>
          </a:p>
          <a:p>
            <a:pPr marR="8890" algn="r">
              <a:lnSpc>
                <a:spcPct val="100000"/>
              </a:lnSpc>
            </a:pPr>
            <a:r>
              <a:rPr sz="1500" b="1" dirty="0">
                <a:latin typeface="Calibri"/>
                <a:cs typeface="Calibri"/>
              </a:rPr>
              <a:t>Социјална</a:t>
            </a:r>
            <a:r>
              <a:rPr sz="1500" b="1" spc="-105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заштита</a:t>
            </a:r>
            <a:endParaRPr sz="1500">
              <a:latin typeface="Calibri"/>
              <a:cs typeface="Calibri"/>
            </a:endParaRPr>
          </a:p>
          <a:p>
            <a:pPr marL="314325" marR="8255" indent="91440">
              <a:lnSpc>
                <a:spcPts val="6270"/>
              </a:lnSpc>
              <a:spcBef>
                <a:spcPts val="10"/>
              </a:spcBef>
            </a:pPr>
            <a:r>
              <a:rPr sz="1500" b="1" spc="-5" dirty="0">
                <a:latin typeface="Calibri"/>
                <a:cs typeface="Calibri"/>
              </a:rPr>
              <a:t>Буџетска</a:t>
            </a:r>
            <a:r>
              <a:rPr sz="1500" b="1" spc="-95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резерва  </a:t>
            </a:r>
            <a:r>
              <a:rPr sz="1500" b="1" dirty="0">
                <a:latin typeface="Calibri"/>
                <a:cs typeface="Calibri"/>
              </a:rPr>
              <a:t>Капитални</a:t>
            </a:r>
            <a:r>
              <a:rPr sz="1500" b="1" spc="-10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издаци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511551" y="5916167"/>
            <a:ext cx="411480" cy="744220"/>
          </a:xfrm>
          <a:custGeom>
            <a:avLst/>
            <a:gdLst/>
            <a:ahLst/>
            <a:cxnLst/>
            <a:rect l="l" t="t" r="r" b="b"/>
            <a:pathLst>
              <a:path w="411480" h="744220">
                <a:moveTo>
                  <a:pt x="411480" y="743711"/>
                </a:moveTo>
                <a:lnTo>
                  <a:pt x="356772" y="738567"/>
                </a:lnTo>
                <a:lnTo>
                  <a:pt x="307622" y="724049"/>
                </a:lnTo>
                <a:lnTo>
                  <a:pt x="265985" y="701530"/>
                </a:lnTo>
                <a:lnTo>
                  <a:pt x="233821" y="672383"/>
                </a:lnTo>
                <a:lnTo>
                  <a:pt x="213086" y="637980"/>
                </a:lnTo>
                <a:lnTo>
                  <a:pt x="205740" y="599693"/>
                </a:lnTo>
                <a:lnTo>
                  <a:pt x="205740" y="515873"/>
                </a:lnTo>
                <a:lnTo>
                  <a:pt x="198393" y="477587"/>
                </a:lnTo>
                <a:lnTo>
                  <a:pt x="177658" y="443184"/>
                </a:lnTo>
                <a:lnTo>
                  <a:pt x="145494" y="414037"/>
                </a:lnTo>
                <a:lnTo>
                  <a:pt x="103857" y="391518"/>
                </a:lnTo>
                <a:lnTo>
                  <a:pt x="54707" y="377000"/>
                </a:lnTo>
                <a:lnTo>
                  <a:pt x="0" y="371855"/>
                </a:lnTo>
                <a:lnTo>
                  <a:pt x="54707" y="366711"/>
                </a:lnTo>
                <a:lnTo>
                  <a:pt x="103857" y="352193"/>
                </a:lnTo>
                <a:lnTo>
                  <a:pt x="145494" y="329674"/>
                </a:lnTo>
                <a:lnTo>
                  <a:pt x="177658" y="300527"/>
                </a:lnTo>
                <a:lnTo>
                  <a:pt x="198393" y="266124"/>
                </a:lnTo>
                <a:lnTo>
                  <a:pt x="205740" y="227837"/>
                </a:lnTo>
                <a:lnTo>
                  <a:pt x="205740" y="144017"/>
                </a:lnTo>
                <a:lnTo>
                  <a:pt x="213086" y="105731"/>
                </a:lnTo>
                <a:lnTo>
                  <a:pt x="233821" y="71328"/>
                </a:lnTo>
                <a:lnTo>
                  <a:pt x="265985" y="42181"/>
                </a:lnTo>
                <a:lnTo>
                  <a:pt x="307622" y="19662"/>
                </a:lnTo>
                <a:lnTo>
                  <a:pt x="356772" y="5144"/>
                </a:lnTo>
                <a:lnTo>
                  <a:pt x="411480" y="0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3087623" y="1194816"/>
          <a:ext cx="5590540" cy="5465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89905"/>
              </a:tblGrid>
              <a:tr h="530352">
                <a:tc>
                  <a:txBody>
                    <a:bodyPr/>
                    <a:lstStyle/>
                    <a:p>
                      <a:pPr marL="170180" marR="49530" indent="-116205">
                        <a:lnSpc>
                          <a:spcPts val="1560"/>
                        </a:lnSpc>
                        <a:spcBef>
                          <a:spcPts val="355"/>
                        </a:spcBef>
                        <a:buFont typeface="Calibri"/>
                        <a:buChar char="•"/>
                        <a:tabLst>
                          <a:tab pos="170815" algn="l"/>
                        </a:tabLst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Расходи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запослене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представљају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све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трошкове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запослене, 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како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управи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тако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 </a:t>
                      </a:r>
                      <a:r>
                        <a:rPr sz="1400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код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буџетских</a:t>
                      </a:r>
                      <a:r>
                        <a:rPr sz="1400" spc="1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корисника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6F2F9F"/>
                    </a:solidFill>
                  </a:tcPr>
                </a:tc>
              </a:tr>
              <a:tr h="758951">
                <a:tc>
                  <a:txBody>
                    <a:bodyPr/>
                    <a:lstStyle/>
                    <a:p>
                      <a:pPr marL="170180" marR="42545" indent="-116205" algn="just">
                        <a:lnSpc>
                          <a:spcPct val="92100"/>
                        </a:lnSpc>
                        <a:spcBef>
                          <a:spcPts val="565"/>
                        </a:spcBef>
                        <a:buFont typeface="Calibri"/>
                        <a:buChar char="•"/>
                        <a:tabLst>
                          <a:tab pos="170815" algn="l"/>
                        </a:tabLst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Коришћење роба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 услуга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обухватају сталне трошкове, путне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трошкове,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услуге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по уговору,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специјализоване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услуге, трошкове 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материјала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текуће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поправке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spc="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одржавање.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1755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</a:tr>
              <a:tr h="944879">
                <a:tc>
                  <a:txBody>
                    <a:bodyPr/>
                    <a:lstStyle/>
                    <a:p>
                      <a:pPr marL="170180" marR="41275" indent="-116205" algn="just">
                        <a:lnSpc>
                          <a:spcPct val="91900"/>
                        </a:lnSpc>
                        <a:spcBef>
                          <a:spcPts val="535"/>
                        </a:spcBef>
                        <a:buFont typeface="Calibri"/>
                        <a:buChar char="•"/>
                        <a:tabLst>
                          <a:tab pos="170815" algn="l"/>
                        </a:tabLst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Дотације и трансфери 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су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трошкови које локална самоуправа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има 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исплату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институцијама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које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су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 примарној надлежности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централног/покрајинског нивоа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као 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што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су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школе, центар 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социјални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рад,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дом</a:t>
                      </a:r>
                      <a:r>
                        <a:rPr sz="1400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здравља.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7945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</a:tr>
              <a:tr h="554736">
                <a:tc>
                  <a:txBody>
                    <a:bodyPr/>
                    <a:lstStyle/>
                    <a:p>
                      <a:pPr marL="170180" indent="-116205">
                        <a:lnSpc>
                          <a:spcPts val="1620"/>
                        </a:lnSpc>
                        <a:spcBef>
                          <a:spcPts val="405"/>
                        </a:spcBef>
                        <a:buFont typeface="Calibri"/>
                        <a:buChar char="•"/>
                        <a:tabLst>
                          <a:tab pos="170815" algn="l"/>
                        </a:tabLst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Остали 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расходи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обухватају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дотације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невладиним</a:t>
                      </a:r>
                      <a:r>
                        <a:rPr sz="1400" spc="229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организацијама,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70180">
                        <a:lnSpc>
                          <a:spcPts val="1620"/>
                        </a:lnSpc>
                      </a:pP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порезе,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таксе,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новчане</a:t>
                      </a:r>
                      <a:r>
                        <a:rPr sz="1400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казне.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51435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9C090"/>
                    </a:solidFill>
                  </a:tcPr>
                </a:tc>
              </a:tr>
              <a:tr h="554735">
                <a:tc>
                  <a:txBody>
                    <a:bodyPr/>
                    <a:lstStyle/>
                    <a:p>
                      <a:pPr marL="173355" marR="32384" indent="-116205">
                        <a:lnSpc>
                          <a:spcPts val="1560"/>
                        </a:lnSpc>
                        <a:spcBef>
                          <a:spcPts val="565"/>
                        </a:spcBef>
                        <a:buFont typeface="Calibri"/>
                        <a:buChar char="•"/>
                        <a:tabLst>
                          <a:tab pos="173990" algn="l"/>
                        </a:tabLst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Субвенције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сe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одобравају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функционисање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међумесног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превоза и 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пољопривредним</a:t>
                      </a:r>
                      <a:r>
                        <a:rPr sz="1400" spc="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произвођачима.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1755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</a:tr>
              <a:tr h="554736">
                <a:tc>
                  <a:txBody>
                    <a:bodyPr/>
                    <a:lstStyle/>
                    <a:p>
                      <a:pPr marL="170180" marR="41910" indent="-116205">
                        <a:lnSpc>
                          <a:spcPts val="1560"/>
                        </a:lnSpc>
                        <a:spcBef>
                          <a:spcPts val="565"/>
                        </a:spcBef>
                        <a:buFont typeface="Calibri"/>
                        <a:buChar char="•"/>
                        <a:tabLst>
                          <a:tab pos="170815" algn="l"/>
                        </a:tabLst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Социјална заштита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обухвата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све трошкове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исплате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социјалне помоћи 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различите 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категорије</a:t>
                      </a:r>
                      <a:r>
                        <a:rPr sz="1400" spc="1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грађана.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1755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</a:tr>
              <a:tr h="797052">
                <a:tc>
                  <a:txBody>
                    <a:bodyPr/>
                    <a:lstStyle/>
                    <a:p>
                      <a:pPr marL="174625" marR="39370" indent="-116205" algn="just">
                        <a:lnSpc>
                          <a:spcPct val="91300"/>
                        </a:lnSpc>
                        <a:spcBef>
                          <a:spcPts val="590"/>
                        </a:spcBef>
                        <a:buFont typeface="Calibri"/>
                        <a:buChar char="•"/>
                        <a:tabLst>
                          <a:tab pos="174625" algn="l"/>
                        </a:tabLst>
                      </a:pP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Буџетска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резерва </a:t>
                      </a:r>
                      <a:r>
                        <a:rPr sz="15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представља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новац </a:t>
                      </a:r>
                      <a:r>
                        <a:rPr sz="15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који </a:t>
                      </a:r>
                      <a:r>
                        <a:rPr sz="15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се</a:t>
                      </a:r>
                      <a:r>
                        <a:rPr sz="1500" spc="3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користи </a:t>
                      </a:r>
                      <a:r>
                        <a:rPr sz="15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непланиране или </a:t>
                      </a:r>
                      <a:r>
                        <a:rPr sz="15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недовољно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планиране </a:t>
                      </a:r>
                      <a:r>
                        <a:rPr sz="15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сврхе, </a:t>
                      </a:r>
                      <a:r>
                        <a:rPr sz="15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као </a:t>
                      </a:r>
                      <a:r>
                        <a:rPr sz="15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 у </a:t>
                      </a:r>
                      <a:r>
                        <a:rPr sz="15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случају 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ванредних</a:t>
                      </a:r>
                      <a:r>
                        <a:rPr sz="1500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околности.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7493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CCC1DA"/>
                    </a:solidFill>
                  </a:tcPr>
                </a:tc>
              </a:tr>
              <a:tr h="769620">
                <a:tc>
                  <a:txBody>
                    <a:bodyPr/>
                    <a:lstStyle/>
                    <a:p>
                      <a:pPr marL="174625" marR="41275" indent="-116205" algn="just">
                        <a:lnSpc>
                          <a:spcPct val="91400"/>
                        </a:lnSpc>
                        <a:spcBef>
                          <a:spcPts val="585"/>
                        </a:spcBef>
                        <a:buFont typeface="Calibri"/>
                        <a:buChar char="•"/>
                        <a:tabLst>
                          <a:tab pos="174625" algn="l"/>
                        </a:tabLst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Капитални 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издаци </a:t>
                      </a:r>
                      <a:r>
                        <a:rPr sz="15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су трошкови </a:t>
                      </a:r>
                      <a:r>
                        <a:rPr sz="15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 </a:t>
                      </a:r>
                      <a:r>
                        <a:rPr sz="15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изградњу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нових, </a:t>
                      </a:r>
                      <a:r>
                        <a:rPr sz="15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или 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инвестиционо </a:t>
                      </a:r>
                      <a:r>
                        <a:rPr sz="15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одржавање </a:t>
                      </a:r>
                      <a:r>
                        <a:rPr sz="15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постојећих објеката, набавку опреме,  </a:t>
                      </a:r>
                      <a:r>
                        <a:rPr sz="15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машина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земљишта </a:t>
                      </a:r>
                      <a:r>
                        <a:rPr sz="15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500" spc="-1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слично.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T w="53975">
                      <a:solidFill>
                        <a:srgbClr val="FFFFFF"/>
                      </a:solidFill>
                      <a:prstDash val="solid"/>
                    </a:lnT>
                    <a:solidFill>
                      <a:srgbClr val="94B3D6"/>
                    </a:solidFill>
                  </a:tcPr>
                </a:tc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8585707" y="6580428"/>
            <a:ext cx="17780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4870" y="237490"/>
            <a:ext cx="7811134" cy="8502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954655" marR="5080" indent="-2942590">
              <a:lnSpc>
                <a:spcPct val="100000"/>
              </a:lnSpc>
              <a:spcBef>
                <a:spcPts val="110"/>
              </a:spcBef>
            </a:pPr>
            <a:r>
              <a:rPr sz="2700" dirty="0"/>
              <a:t>Структура </a:t>
            </a:r>
            <a:r>
              <a:rPr sz="2700" spc="5" dirty="0"/>
              <a:t>планираних </a:t>
            </a:r>
            <a:r>
              <a:rPr sz="2700" spc="-15" dirty="0"/>
              <a:t>расхода </a:t>
            </a:r>
            <a:r>
              <a:rPr sz="2700" spc="5" dirty="0"/>
              <a:t>и </a:t>
            </a:r>
            <a:r>
              <a:rPr sz="2700" spc="-5" dirty="0"/>
              <a:t>издатака </a:t>
            </a:r>
            <a:r>
              <a:rPr sz="2700" dirty="0"/>
              <a:t>буџета</a:t>
            </a:r>
            <a:r>
              <a:rPr sz="2700" spc="-320" dirty="0"/>
              <a:t> </a:t>
            </a:r>
            <a:r>
              <a:rPr sz="2700" spc="5" dirty="0"/>
              <a:t>за  </a:t>
            </a:r>
            <a:r>
              <a:rPr sz="2700" spc="-5" dirty="0"/>
              <a:t>2020.</a:t>
            </a:r>
            <a:r>
              <a:rPr sz="2700" spc="-20" dirty="0"/>
              <a:t> </a:t>
            </a:r>
            <a:r>
              <a:rPr sz="2700" spc="-10" dirty="0"/>
              <a:t>годину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3990847" y="3389198"/>
            <a:ext cx="1122680" cy="99631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065" marR="5080" indent="4445" algn="ctr">
              <a:lnSpc>
                <a:spcPct val="91400"/>
              </a:lnSpc>
              <a:spcBef>
                <a:spcPts val="280"/>
              </a:spcBef>
            </a:pP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Укупни  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расходи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и 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издаци 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254.515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.000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42359" y="1748155"/>
            <a:ext cx="824230" cy="65468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indent="36195" algn="just">
              <a:lnSpc>
                <a:spcPct val="91900"/>
              </a:lnSpc>
              <a:spcBef>
                <a:spcPts val="210"/>
              </a:spcBef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Коришћење  роба и</a:t>
            </a:r>
            <a:r>
              <a:rPr sz="11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услуга  78.227.000</a:t>
            </a:r>
            <a:endParaRPr sz="1100">
              <a:latin typeface="Calibri"/>
              <a:cs typeface="Calibri"/>
            </a:endParaRPr>
          </a:p>
          <a:p>
            <a:pPr marL="192405">
              <a:lnSpc>
                <a:spcPts val="1200"/>
              </a:lnSpc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динара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225039" y="1456944"/>
            <a:ext cx="4693920" cy="47914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504179" y="2281555"/>
            <a:ext cx="670560" cy="65468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8415" marR="5080" indent="-6350" algn="just">
              <a:lnSpc>
                <a:spcPct val="91800"/>
              </a:lnSpc>
              <a:spcBef>
                <a:spcPts val="210"/>
              </a:spcBef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Дотације</a:t>
            </a:r>
            <a:r>
              <a:rPr sz="1100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и  т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а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1100" spc="-15" dirty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ф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ери 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20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596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00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endParaRPr sz="1100">
              <a:latin typeface="Calibri"/>
              <a:cs typeface="Calibri"/>
            </a:endParaRPr>
          </a:p>
          <a:p>
            <a:pPr marL="116205">
              <a:lnSpc>
                <a:spcPts val="1200"/>
              </a:lnSpc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динара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420354" y="6466433"/>
            <a:ext cx="2038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14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41263" y="3569334"/>
            <a:ext cx="668655" cy="65405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5240" marR="5080" indent="-3175" algn="just">
              <a:lnSpc>
                <a:spcPct val="91800"/>
              </a:lnSpc>
              <a:spcBef>
                <a:spcPts val="210"/>
              </a:spcBef>
            </a:pP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Расходи</a:t>
            </a:r>
            <a:r>
              <a:rPr sz="11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за  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запослене 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40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572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00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endParaRPr sz="1100">
              <a:latin typeface="Calibri"/>
              <a:cs typeface="Calibri"/>
            </a:endParaRPr>
          </a:p>
          <a:p>
            <a:pPr marL="113030">
              <a:lnSpc>
                <a:spcPts val="1200"/>
              </a:lnSpc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динара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12434" y="4856734"/>
            <a:ext cx="660400" cy="65468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indent="-1270" algn="ctr">
              <a:lnSpc>
                <a:spcPct val="91900"/>
              </a:lnSpc>
              <a:spcBef>
                <a:spcPts val="210"/>
              </a:spcBef>
            </a:pP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Социјална  помоћ 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11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700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00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ts val="1200"/>
              </a:lnSpc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динара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25544" y="5446267"/>
            <a:ext cx="709930" cy="50165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73025" marR="5080" indent="-60960">
              <a:lnSpc>
                <a:spcPts val="1200"/>
              </a:lnSpc>
              <a:spcBef>
                <a:spcPts val="240"/>
              </a:spcBef>
            </a:pP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у</a:t>
            </a:r>
            <a:r>
              <a:rPr sz="1100" spc="10" dirty="0">
                <a:solidFill>
                  <a:srgbClr val="FFFFFF"/>
                </a:solidFill>
                <a:latin typeface="Calibri"/>
                <a:cs typeface="Calibri"/>
              </a:rPr>
              <a:t>б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ве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ци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је  9.700.000</a:t>
            </a:r>
            <a:endParaRPr sz="1100">
              <a:latin typeface="Calibri"/>
              <a:cs typeface="Calibri"/>
            </a:endParaRPr>
          </a:p>
          <a:p>
            <a:pPr marL="133985">
              <a:lnSpc>
                <a:spcPts val="1205"/>
              </a:lnSpc>
            </a:pP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динара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37129" y="4856734"/>
            <a:ext cx="660400" cy="65468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indent="106680" algn="just">
              <a:lnSpc>
                <a:spcPct val="91900"/>
              </a:lnSpc>
              <a:spcBef>
                <a:spcPts val="210"/>
              </a:spcBef>
            </a:pP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Остали  расходи 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15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675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00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endParaRPr sz="1100">
              <a:latin typeface="Calibri"/>
              <a:cs typeface="Calibri"/>
            </a:endParaRPr>
          </a:p>
          <a:p>
            <a:pPr marL="109855">
              <a:lnSpc>
                <a:spcPts val="1200"/>
              </a:lnSpc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динара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38780" y="3645484"/>
            <a:ext cx="590550" cy="502284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indent="8890" algn="just">
              <a:lnSpc>
                <a:spcPct val="91900"/>
              </a:lnSpc>
              <a:spcBef>
                <a:spcPts val="210"/>
              </a:spcBef>
            </a:pP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д</a:t>
            </a:r>
            <a:r>
              <a:rPr sz="1100" spc="-15" dirty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тва  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резерве 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500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00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947797" y="2445257"/>
            <a:ext cx="661670" cy="65405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algn="ctr">
              <a:lnSpc>
                <a:spcPct val="91800"/>
              </a:lnSpc>
              <a:spcBef>
                <a:spcPts val="210"/>
              </a:spcBef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Капи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т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а</a:t>
            </a:r>
            <a:r>
              <a:rPr sz="1100" spc="-15" dirty="0">
                <a:solidFill>
                  <a:srgbClr val="FFFFFF"/>
                </a:solidFill>
                <a:latin typeface="Calibri"/>
                <a:cs typeface="Calibri"/>
              </a:rPr>
              <a:t>л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и  издаци 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73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85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00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ts val="1200"/>
              </a:lnSpc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динара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53360" marR="5080" indent="-2741295">
              <a:lnSpc>
                <a:spcPct val="108300"/>
              </a:lnSpc>
              <a:spcBef>
                <a:spcPts val="100"/>
              </a:spcBef>
            </a:pPr>
            <a:r>
              <a:rPr sz="2900" spc="-5" dirty="0"/>
              <a:t>Структура </a:t>
            </a:r>
            <a:r>
              <a:rPr sz="2900" dirty="0"/>
              <a:t>планираних </a:t>
            </a:r>
            <a:r>
              <a:rPr sz="2900" spc="-15" dirty="0"/>
              <a:t>расхода </a:t>
            </a:r>
            <a:r>
              <a:rPr sz="2900" dirty="0"/>
              <a:t>и </a:t>
            </a:r>
            <a:r>
              <a:rPr sz="2900" spc="-10" dirty="0"/>
              <a:t>издатака</a:t>
            </a:r>
            <a:r>
              <a:rPr sz="2900" spc="-120" dirty="0"/>
              <a:t> </a:t>
            </a:r>
            <a:r>
              <a:rPr sz="2900" spc="-10" dirty="0"/>
              <a:t>буџета  </a:t>
            </a:r>
            <a:r>
              <a:rPr sz="2900" dirty="0"/>
              <a:t>за </a:t>
            </a:r>
            <a:r>
              <a:rPr sz="2900" spc="-5" dirty="0"/>
              <a:t>2020.</a:t>
            </a:r>
            <a:r>
              <a:rPr sz="2900" spc="25" dirty="0"/>
              <a:t> </a:t>
            </a:r>
            <a:r>
              <a:rPr sz="2900" spc="-20" dirty="0"/>
              <a:t>годину</a:t>
            </a:r>
            <a:endParaRPr sz="2900"/>
          </a:p>
        </p:txBody>
      </p:sp>
      <p:sp>
        <p:nvSpPr>
          <p:cNvPr id="3" name="object 3"/>
          <p:cNvSpPr/>
          <p:nvPr/>
        </p:nvSpPr>
        <p:spPr>
          <a:xfrm>
            <a:off x="3213868" y="2767583"/>
            <a:ext cx="2809198" cy="17602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186679" y="1920239"/>
            <a:ext cx="1503680" cy="914400"/>
          </a:xfrm>
          <a:custGeom>
            <a:avLst/>
            <a:gdLst/>
            <a:ahLst/>
            <a:cxnLst/>
            <a:rect l="l" t="t" r="r" b="b"/>
            <a:pathLst>
              <a:path w="1503679" h="914400">
                <a:moveTo>
                  <a:pt x="1503679" y="0"/>
                </a:moveTo>
                <a:lnTo>
                  <a:pt x="705104" y="0"/>
                </a:lnTo>
                <a:lnTo>
                  <a:pt x="705104" y="350265"/>
                </a:lnTo>
                <a:lnTo>
                  <a:pt x="0" y="914273"/>
                </a:lnTo>
                <a:lnTo>
                  <a:pt x="705104" y="500380"/>
                </a:lnTo>
                <a:lnTo>
                  <a:pt x="1503679" y="500380"/>
                </a:lnTo>
                <a:lnTo>
                  <a:pt x="1503679" y="0"/>
                </a:lnTo>
                <a:close/>
              </a:path>
              <a:path w="1503679" h="914400">
                <a:moveTo>
                  <a:pt x="1503679" y="500380"/>
                </a:moveTo>
                <a:lnTo>
                  <a:pt x="705104" y="500380"/>
                </a:lnTo>
                <a:lnTo>
                  <a:pt x="705104" y="600456"/>
                </a:lnTo>
                <a:lnTo>
                  <a:pt x="1503679" y="600456"/>
                </a:lnTo>
                <a:lnTo>
                  <a:pt x="1503679" y="5003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186679" y="1920239"/>
            <a:ext cx="1503680" cy="914400"/>
          </a:xfrm>
          <a:custGeom>
            <a:avLst/>
            <a:gdLst/>
            <a:ahLst/>
            <a:cxnLst/>
            <a:rect l="l" t="t" r="r" b="b"/>
            <a:pathLst>
              <a:path w="1503679" h="914400">
                <a:moveTo>
                  <a:pt x="705104" y="0"/>
                </a:moveTo>
                <a:lnTo>
                  <a:pt x="838200" y="0"/>
                </a:lnTo>
                <a:lnTo>
                  <a:pt x="1037844" y="0"/>
                </a:lnTo>
                <a:lnTo>
                  <a:pt x="1503679" y="0"/>
                </a:lnTo>
                <a:lnTo>
                  <a:pt x="1503679" y="350265"/>
                </a:lnTo>
                <a:lnTo>
                  <a:pt x="1503679" y="500380"/>
                </a:lnTo>
                <a:lnTo>
                  <a:pt x="1503679" y="600456"/>
                </a:lnTo>
                <a:lnTo>
                  <a:pt x="1037844" y="600456"/>
                </a:lnTo>
                <a:lnTo>
                  <a:pt x="838200" y="600456"/>
                </a:lnTo>
                <a:lnTo>
                  <a:pt x="705104" y="600456"/>
                </a:lnTo>
                <a:lnTo>
                  <a:pt x="705104" y="500380"/>
                </a:lnTo>
                <a:lnTo>
                  <a:pt x="0" y="914273"/>
                </a:lnTo>
                <a:lnTo>
                  <a:pt x="705104" y="350265"/>
                </a:lnTo>
                <a:lnTo>
                  <a:pt x="705104" y="0"/>
                </a:lnTo>
                <a:close/>
              </a:path>
            </a:pathLst>
          </a:custGeom>
          <a:ln w="12192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936234" y="1922475"/>
            <a:ext cx="725170" cy="58102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R="5080" algn="ctr">
              <a:lnSpc>
                <a:spcPct val="101699"/>
              </a:lnSpc>
              <a:spcBef>
                <a:spcPts val="75"/>
              </a:spcBef>
            </a:pP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расходи</a:t>
            </a:r>
            <a:r>
              <a:rPr sz="1200" b="1" spc="-10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за 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запослене  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16%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964809" y="3586607"/>
            <a:ext cx="1247140" cy="1198880"/>
          </a:xfrm>
          <a:custGeom>
            <a:avLst/>
            <a:gdLst/>
            <a:ahLst/>
            <a:cxnLst/>
            <a:rect l="l" t="t" r="r" b="b"/>
            <a:pathLst>
              <a:path w="1247140" h="1198879">
                <a:moveTo>
                  <a:pt x="1246759" y="595248"/>
                </a:moveTo>
                <a:lnTo>
                  <a:pt x="271399" y="595248"/>
                </a:lnTo>
                <a:lnTo>
                  <a:pt x="271399" y="1198752"/>
                </a:lnTo>
                <a:lnTo>
                  <a:pt x="1246759" y="1198752"/>
                </a:lnTo>
                <a:lnTo>
                  <a:pt x="1246759" y="595248"/>
                </a:lnTo>
                <a:close/>
              </a:path>
              <a:path w="1247140" h="1198879">
                <a:moveTo>
                  <a:pt x="0" y="0"/>
                </a:moveTo>
                <a:lnTo>
                  <a:pt x="433958" y="595248"/>
                </a:lnTo>
                <a:lnTo>
                  <a:pt x="677798" y="59524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964809" y="3586607"/>
            <a:ext cx="1247140" cy="1198880"/>
          </a:xfrm>
          <a:custGeom>
            <a:avLst/>
            <a:gdLst/>
            <a:ahLst/>
            <a:cxnLst/>
            <a:rect l="l" t="t" r="r" b="b"/>
            <a:pathLst>
              <a:path w="1247140" h="1198879">
                <a:moveTo>
                  <a:pt x="271399" y="595248"/>
                </a:moveTo>
                <a:lnTo>
                  <a:pt x="433958" y="595248"/>
                </a:lnTo>
                <a:lnTo>
                  <a:pt x="0" y="0"/>
                </a:lnTo>
                <a:lnTo>
                  <a:pt x="677798" y="595248"/>
                </a:lnTo>
                <a:lnTo>
                  <a:pt x="1246759" y="595248"/>
                </a:lnTo>
                <a:lnTo>
                  <a:pt x="1246759" y="695832"/>
                </a:lnTo>
                <a:lnTo>
                  <a:pt x="1246759" y="846708"/>
                </a:lnTo>
                <a:lnTo>
                  <a:pt x="1246759" y="1198752"/>
                </a:lnTo>
                <a:lnTo>
                  <a:pt x="677798" y="1198752"/>
                </a:lnTo>
                <a:lnTo>
                  <a:pt x="433958" y="1198752"/>
                </a:lnTo>
                <a:lnTo>
                  <a:pt x="271399" y="1198752"/>
                </a:lnTo>
                <a:lnTo>
                  <a:pt x="271399" y="846708"/>
                </a:lnTo>
                <a:lnTo>
                  <a:pt x="271399" y="695832"/>
                </a:lnTo>
                <a:lnTo>
                  <a:pt x="271399" y="595248"/>
                </a:lnTo>
                <a:close/>
              </a:path>
            </a:pathLst>
          </a:custGeom>
          <a:ln w="12192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279769" y="4187444"/>
            <a:ext cx="904240" cy="58039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R="5080" indent="1905" algn="ctr">
              <a:lnSpc>
                <a:spcPct val="101699"/>
              </a:lnSpc>
              <a:spcBef>
                <a:spcPts val="75"/>
              </a:spcBef>
            </a:pP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коришћење  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услуга и</a:t>
            </a:r>
            <a:r>
              <a:rPr sz="1200" b="1" spc="-1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роба  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31%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026408" y="4216272"/>
            <a:ext cx="822960" cy="837565"/>
          </a:xfrm>
          <a:custGeom>
            <a:avLst/>
            <a:gdLst/>
            <a:ahLst/>
            <a:cxnLst/>
            <a:rect l="l" t="t" r="r" b="b"/>
            <a:pathLst>
              <a:path w="822960" h="837564">
                <a:moveTo>
                  <a:pt x="822959" y="422782"/>
                </a:moveTo>
                <a:lnTo>
                  <a:pt x="0" y="422782"/>
                </a:lnTo>
                <a:lnTo>
                  <a:pt x="0" y="837310"/>
                </a:lnTo>
                <a:lnTo>
                  <a:pt x="822959" y="837310"/>
                </a:lnTo>
                <a:lnTo>
                  <a:pt x="822959" y="422782"/>
                </a:lnTo>
                <a:close/>
              </a:path>
              <a:path w="822960" h="837564">
                <a:moveTo>
                  <a:pt x="726693" y="0"/>
                </a:moveTo>
                <a:lnTo>
                  <a:pt x="480059" y="422782"/>
                </a:lnTo>
                <a:lnTo>
                  <a:pt x="685800" y="422782"/>
                </a:lnTo>
                <a:lnTo>
                  <a:pt x="7266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026408" y="4216272"/>
            <a:ext cx="822960" cy="837565"/>
          </a:xfrm>
          <a:custGeom>
            <a:avLst/>
            <a:gdLst/>
            <a:ahLst/>
            <a:cxnLst/>
            <a:rect l="l" t="t" r="r" b="b"/>
            <a:pathLst>
              <a:path w="822960" h="837564">
                <a:moveTo>
                  <a:pt x="0" y="422782"/>
                </a:moveTo>
                <a:lnTo>
                  <a:pt x="480059" y="422782"/>
                </a:lnTo>
                <a:lnTo>
                  <a:pt x="726693" y="0"/>
                </a:lnTo>
                <a:lnTo>
                  <a:pt x="685800" y="422782"/>
                </a:lnTo>
                <a:lnTo>
                  <a:pt x="822959" y="422782"/>
                </a:lnTo>
                <a:lnTo>
                  <a:pt x="822959" y="491870"/>
                </a:lnTo>
                <a:lnTo>
                  <a:pt x="822959" y="595502"/>
                </a:lnTo>
                <a:lnTo>
                  <a:pt x="822959" y="837310"/>
                </a:lnTo>
                <a:lnTo>
                  <a:pt x="685800" y="837310"/>
                </a:lnTo>
                <a:lnTo>
                  <a:pt x="480059" y="837310"/>
                </a:lnTo>
                <a:lnTo>
                  <a:pt x="0" y="837310"/>
                </a:lnTo>
                <a:lnTo>
                  <a:pt x="0" y="595502"/>
                </a:lnTo>
                <a:lnTo>
                  <a:pt x="0" y="491870"/>
                </a:lnTo>
                <a:lnTo>
                  <a:pt x="0" y="422782"/>
                </a:lnTo>
                <a:close/>
              </a:path>
            </a:pathLst>
          </a:custGeom>
          <a:ln w="12192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069079" y="4643754"/>
            <a:ext cx="753745" cy="39433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77495" marR="5080" indent="-278130">
              <a:lnSpc>
                <a:spcPct val="101699"/>
              </a:lnSpc>
              <a:spcBef>
                <a:spcPts val="75"/>
              </a:spcBef>
            </a:pP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с</a:t>
            </a:r>
            <a:r>
              <a:rPr sz="1200" b="1" spc="5" dirty="0">
                <a:solidFill>
                  <a:srgbClr val="585858"/>
                </a:solidFill>
                <a:latin typeface="Calibri"/>
                <a:cs typeface="Calibri"/>
              </a:rPr>
              <a:t>убв</a:t>
            </a: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е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н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ци</a:t>
            </a:r>
            <a:r>
              <a:rPr sz="1200" b="1" spc="5" dirty="0">
                <a:solidFill>
                  <a:srgbClr val="585858"/>
                </a:solidFill>
                <a:latin typeface="Calibri"/>
                <a:cs typeface="Calibri"/>
              </a:rPr>
              <a:t>ј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е  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4%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795016" y="4062857"/>
            <a:ext cx="1350010" cy="1064260"/>
          </a:xfrm>
          <a:custGeom>
            <a:avLst/>
            <a:gdLst/>
            <a:ahLst/>
            <a:cxnLst/>
            <a:rect l="l" t="t" r="r" b="b"/>
            <a:pathLst>
              <a:path w="1350010" h="1064260">
                <a:moveTo>
                  <a:pt x="795528" y="463423"/>
                </a:moveTo>
                <a:lnTo>
                  <a:pt x="0" y="463423"/>
                </a:lnTo>
                <a:lnTo>
                  <a:pt x="0" y="1063879"/>
                </a:lnTo>
                <a:lnTo>
                  <a:pt x="795528" y="1063879"/>
                </a:lnTo>
                <a:lnTo>
                  <a:pt x="795528" y="463423"/>
                </a:lnTo>
                <a:close/>
              </a:path>
              <a:path w="1350010" h="1064260">
                <a:moveTo>
                  <a:pt x="1349629" y="0"/>
                </a:moveTo>
                <a:lnTo>
                  <a:pt x="464057" y="463423"/>
                </a:lnTo>
                <a:lnTo>
                  <a:pt x="662939" y="463423"/>
                </a:lnTo>
                <a:lnTo>
                  <a:pt x="13496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795016" y="4062857"/>
            <a:ext cx="1350010" cy="1064260"/>
          </a:xfrm>
          <a:custGeom>
            <a:avLst/>
            <a:gdLst/>
            <a:ahLst/>
            <a:cxnLst/>
            <a:rect l="l" t="t" r="r" b="b"/>
            <a:pathLst>
              <a:path w="1350010" h="1064260">
                <a:moveTo>
                  <a:pt x="0" y="463423"/>
                </a:moveTo>
                <a:lnTo>
                  <a:pt x="464057" y="463423"/>
                </a:lnTo>
                <a:lnTo>
                  <a:pt x="1349629" y="0"/>
                </a:lnTo>
                <a:lnTo>
                  <a:pt x="662939" y="463423"/>
                </a:lnTo>
                <a:lnTo>
                  <a:pt x="795528" y="463423"/>
                </a:lnTo>
                <a:lnTo>
                  <a:pt x="795528" y="563499"/>
                </a:lnTo>
                <a:lnTo>
                  <a:pt x="795528" y="713613"/>
                </a:lnTo>
                <a:lnTo>
                  <a:pt x="795528" y="1063879"/>
                </a:lnTo>
                <a:lnTo>
                  <a:pt x="662939" y="1063879"/>
                </a:lnTo>
                <a:lnTo>
                  <a:pt x="464057" y="1063879"/>
                </a:lnTo>
                <a:lnTo>
                  <a:pt x="0" y="1063879"/>
                </a:lnTo>
                <a:lnTo>
                  <a:pt x="0" y="713613"/>
                </a:lnTo>
                <a:lnTo>
                  <a:pt x="0" y="563499"/>
                </a:lnTo>
                <a:lnTo>
                  <a:pt x="0" y="463423"/>
                </a:lnTo>
                <a:close/>
              </a:path>
            </a:pathLst>
          </a:custGeom>
          <a:ln w="12192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069592" y="3892041"/>
            <a:ext cx="1532255" cy="476250"/>
          </a:xfrm>
          <a:custGeom>
            <a:avLst/>
            <a:gdLst/>
            <a:ahLst/>
            <a:cxnLst/>
            <a:rect l="l" t="t" r="r" b="b"/>
            <a:pathLst>
              <a:path w="1532254" h="476250">
                <a:moveTo>
                  <a:pt x="1228344" y="61213"/>
                </a:moveTo>
                <a:lnTo>
                  <a:pt x="0" y="61213"/>
                </a:lnTo>
                <a:lnTo>
                  <a:pt x="0" y="475741"/>
                </a:lnTo>
                <a:lnTo>
                  <a:pt x="1228344" y="475741"/>
                </a:lnTo>
                <a:lnTo>
                  <a:pt x="1228344" y="233933"/>
                </a:lnTo>
                <a:lnTo>
                  <a:pt x="1362975" y="130301"/>
                </a:lnTo>
                <a:lnTo>
                  <a:pt x="1228344" y="130301"/>
                </a:lnTo>
                <a:lnTo>
                  <a:pt x="1228344" y="61213"/>
                </a:lnTo>
                <a:close/>
              </a:path>
              <a:path w="1532254" h="476250">
                <a:moveTo>
                  <a:pt x="1532255" y="0"/>
                </a:moveTo>
                <a:lnTo>
                  <a:pt x="1228344" y="130301"/>
                </a:lnTo>
                <a:lnTo>
                  <a:pt x="1362975" y="130301"/>
                </a:lnTo>
                <a:lnTo>
                  <a:pt x="15322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069592" y="3892041"/>
            <a:ext cx="1532255" cy="476250"/>
          </a:xfrm>
          <a:custGeom>
            <a:avLst/>
            <a:gdLst/>
            <a:ahLst/>
            <a:cxnLst/>
            <a:rect l="l" t="t" r="r" b="b"/>
            <a:pathLst>
              <a:path w="1532254" h="476250">
                <a:moveTo>
                  <a:pt x="0" y="61213"/>
                </a:moveTo>
                <a:lnTo>
                  <a:pt x="716533" y="61213"/>
                </a:lnTo>
                <a:lnTo>
                  <a:pt x="1023619" y="61213"/>
                </a:lnTo>
                <a:lnTo>
                  <a:pt x="1228344" y="61213"/>
                </a:lnTo>
                <a:lnTo>
                  <a:pt x="1228344" y="130301"/>
                </a:lnTo>
                <a:lnTo>
                  <a:pt x="1532255" y="0"/>
                </a:lnTo>
                <a:lnTo>
                  <a:pt x="1228344" y="233933"/>
                </a:lnTo>
                <a:lnTo>
                  <a:pt x="1228344" y="475741"/>
                </a:lnTo>
                <a:lnTo>
                  <a:pt x="1023619" y="475741"/>
                </a:lnTo>
                <a:lnTo>
                  <a:pt x="716533" y="475741"/>
                </a:lnTo>
                <a:lnTo>
                  <a:pt x="0" y="475741"/>
                </a:lnTo>
                <a:lnTo>
                  <a:pt x="0" y="233933"/>
                </a:lnTo>
                <a:lnTo>
                  <a:pt x="0" y="130301"/>
                </a:lnTo>
                <a:lnTo>
                  <a:pt x="0" y="61213"/>
                </a:lnTo>
                <a:close/>
              </a:path>
            </a:pathLst>
          </a:custGeom>
          <a:ln w="12192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111375" y="3957066"/>
            <a:ext cx="1449070" cy="115379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478155" marR="297815" indent="-478790">
              <a:lnSpc>
                <a:spcPct val="101699"/>
              </a:lnSpc>
              <a:spcBef>
                <a:spcPts val="75"/>
              </a:spcBef>
            </a:pP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социјална</a:t>
            </a:r>
            <a:r>
              <a:rPr sz="1200" b="1" spc="-5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помоћ  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4%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Times New Roman"/>
              <a:cs typeface="Times New Roman"/>
            </a:endParaRPr>
          </a:p>
          <a:p>
            <a:pPr marL="726440" marR="5080" indent="-635" algn="ctr">
              <a:lnSpc>
                <a:spcPct val="101699"/>
              </a:lnSpc>
            </a:pP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дотације</a:t>
            </a:r>
            <a:r>
              <a:rPr sz="1200" b="1" spc="-8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и  </a:t>
            </a:r>
            <a:r>
              <a:rPr sz="1200" b="1" spc="-15" dirty="0">
                <a:solidFill>
                  <a:srgbClr val="585858"/>
                </a:solidFill>
                <a:latin typeface="Calibri"/>
                <a:cs typeface="Calibri"/>
              </a:rPr>
              <a:t>т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р</a:t>
            </a:r>
            <a:r>
              <a:rPr sz="1200" b="1" spc="5" dirty="0">
                <a:solidFill>
                  <a:srgbClr val="585858"/>
                </a:solidFill>
                <a:latin typeface="Calibri"/>
                <a:cs typeface="Calibri"/>
              </a:rPr>
              <a:t>а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н</a:t>
            </a: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с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ф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е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ри  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8%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709927" y="3304032"/>
            <a:ext cx="1606550" cy="414655"/>
          </a:xfrm>
          <a:custGeom>
            <a:avLst/>
            <a:gdLst/>
            <a:ahLst/>
            <a:cxnLst/>
            <a:rect l="l" t="t" r="r" b="b"/>
            <a:pathLst>
              <a:path w="1606550" h="414654">
                <a:moveTo>
                  <a:pt x="1106424" y="0"/>
                </a:moveTo>
                <a:lnTo>
                  <a:pt x="0" y="0"/>
                </a:lnTo>
                <a:lnTo>
                  <a:pt x="0" y="414527"/>
                </a:lnTo>
                <a:lnTo>
                  <a:pt x="1106424" y="414527"/>
                </a:lnTo>
                <a:lnTo>
                  <a:pt x="1106424" y="345439"/>
                </a:lnTo>
                <a:lnTo>
                  <a:pt x="1472107" y="345439"/>
                </a:lnTo>
                <a:lnTo>
                  <a:pt x="1106424" y="241807"/>
                </a:lnTo>
                <a:lnTo>
                  <a:pt x="1106424" y="0"/>
                </a:lnTo>
                <a:close/>
              </a:path>
              <a:path w="1606550" h="414654">
                <a:moveTo>
                  <a:pt x="1472107" y="345439"/>
                </a:moveTo>
                <a:lnTo>
                  <a:pt x="1106424" y="345439"/>
                </a:lnTo>
                <a:lnTo>
                  <a:pt x="1606550" y="383539"/>
                </a:lnTo>
                <a:lnTo>
                  <a:pt x="1472107" y="3454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709927" y="3304032"/>
            <a:ext cx="1606550" cy="414655"/>
          </a:xfrm>
          <a:custGeom>
            <a:avLst/>
            <a:gdLst/>
            <a:ahLst/>
            <a:cxnLst/>
            <a:rect l="l" t="t" r="r" b="b"/>
            <a:pathLst>
              <a:path w="1606550" h="414654">
                <a:moveTo>
                  <a:pt x="0" y="0"/>
                </a:moveTo>
                <a:lnTo>
                  <a:pt x="645414" y="0"/>
                </a:lnTo>
                <a:lnTo>
                  <a:pt x="922020" y="0"/>
                </a:lnTo>
                <a:lnTo>
                  <a:pt x="1106424" y="0"/>
                </a:lnTo>
                <a:lnTo>
                  <a:pt x="1106424" y="241807"/>
                </a:lnTo>
                <a:lnTo>
                  <a:pt x="1606550" y="383539"/>
                </a:lnTo>
                <a:lnTo>
                  <a:pt x="1106424" y="345439"/>
                </a:lnTo>
                <a:lnTo>
                  <a:pt x="1106424" y="414527"/>
                </a:lnTo>
                <a:lnTo>
                  <a:pt x="922020" y="414527"/>
                </a:lnTo>
                <a:lnTo>
                  <a:pt x="645414" y="414527"/>
                </a:lnTo>
                <a:lnTo>
                  <a:pt x="0" y="414527"/>
                </a:lnTo>
                <a:lnTo>
                  <a:pt x="0" y="345439"/>
                </a:lnTo>
                <a:lnTo>
                  <a:pt x="0" y="241807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751329" y="3307841"/>
            <a:ext cx="1033144" cy="39433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417195" marR="5080" indent="-417830">
              <a:lnSpc>
                <a:spcPct val="101699"/>
              </a:lnSpc>
              <a:spcBef>
                <a:spcPts val="75"/>
              </a:spcBef>
            </a:pP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остали</a:t>
            </a:r>
            <a:r>
              <a:rPr sz="1200" b="1" spc="-6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расходи  6%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654807" y="2103120"/>
            <a:ext cx="871855" cy="921385"/>
          </a:xfrm>
          <a:custGeom>
            <a:avLst/>
            <a:gdLst/>
            <a:ahLst/>
            <a:cxnLst/>
            <a:rect l="l" t="t" r="r" b="b"/>
            <a:pathLst>
              <a:path w="871854" h="921385">
                <a:moveTo>
                  <a:pt x="650240" y="603503"/>
                </a:moveTo>
                <a:lnTo>
                  <a:pt x="455168" y="603503"/>
                </a:lnTo>
                <a:lnTo>
                  <a:pt x="871728" y="920876"/>
                </a:lnTo>
                <a:lnTo>
                  <a:pt x="650240" y="603503"/>
                </a:lnTo>
                <a:close/>
              </a:path>
              <a:path w="871854" h="921385">
                <a:moveTo>
                  <a:pt x="780288" y="0"/>
                </a:moveTo>
                <a:lnTo>
                  <a:pt x="0" y="0"/>
                </a:lnTo>
                <a:lnTo>
                  <a:pt x="0" y="603503"/>
                </a:lnTo>
                <a:lnTo>
                  <a:pt x="780288" y="603503"/>
                </a:lnTo>
                <a:lnTo>
                  <a:pt x="7802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654807" y="2103120"/>
            <a:ext cx="871855" cy="921385"/>
          </a:xfrm>
          <a:custGeom>
            <a:avLst/>
            <a:gdLst/>
            <a:ahLst/>
            <a:cxnLst/>
            <a:rect l="l" t="t" r="r" b="b"/>
            <a:pathLst>
              <a:path w="871854" h="921385">
                <a:moveTo>
                  <a:pt x="0" y="0"/>
                </a:moveTo>
                <a:lnTo>
                  <a:pt x="455168" y="0"/>
                </a:lnTo>
                <a:lnTo>
                  <a:pt x="650240" y="0"/>
                </a:lnTo>
                <a:lnTo>
                  <a:pt x="780288" y="0"/>
                </a:lnTo>
                <a:lnTo>
                  <a:pt x="780288" y="352043"/>
                </a:lnTo>
                <a:lnTo>
                  <a:pt x="780288" y="502919"/>
                </a:lnTo>
                <a:lnTo>
                  <a:pt x="780288" y="603503"/>
                </a:lnTo>
                <a:lnTo>
                  <a:pt x="650240" y="603503"/>
                </a:lnTo>
                <a:lnTo>
                  <a:pt x="871728" y="920876"/>
                </a:lnTo>
                <a:lnTo>
                  <a:pt x="455168" y="603503"/>
                </a:lnTo>
                <a:lnTo>
                  <a:pt x="0" y="603503"/>
                </a:lnTo>
                <a:lnTo>
                  <a:pt x="0" y="502919"/>
                </a:lnTo>
                <a:lnTo>
                  <a:pt x="0" y="352043"/>
                </a:lnTo>
                <a:lnTo>
                  <a:pt x="0" y="0"/>
                </a:lnTo>
                <a:close/>
              </a:path>
            </a:pathLst>
          </a:custGeom>
          <a:ln w="12191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697226" y="2107133"/>
            <a:ext cx="709930" cy="58102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R="5080" algn="ctr">
              <a:lnSpc>
                <a:spcPct val="101800"/>
              </a:lnSpc>
              <a:spcBef>
                <a:spcPts val="75"/>
              </a:spcBef>
            </a:pPr>
            <a:r>
              <a:rPr sz="1200" b="1" spc="-20" dirty="0">
                <a:solidFill>
                  <a:srgbClr val="585858"/>
                </a:solidFill>
                <a:latin typeface="Calibri"/>
                <a:cs typeface="Calibri"/>
              </a:rPr>
              <a:t>к</a:t>
            </a:r>
            <a:r>
              <a:rPr sz="1200" b="1" spc="5" dirty="0">
                <a:solidFill>
                  <a:srgbClr val="585858"/>
                </a:solidFill>
                <a:latin typeface="Calibri"/>
                <a:cs typeface="Calibri"/>
              </a:rPr>
              <a:t>а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пи</a:t>
            </a:r>
            <a:r>
              <a:rPr sz="1200" b="1" spc="-15" dirty="0">
                <a:solidFill>
                  <a:srgbClr val="585858"/>
                </a:solidFill>
                <a:latin typeface="Calibri"/>
                <a:cs typeface="Calibri"/>
              </a:rPr>
              <a:t>т</a:t>
            </a:r>
            <a:r>
              <a:rPr sz="1200" b="1" spc="5" dirty="0">
                <a:solidFill>
                  <a:srgbClr val="585858"/>
                </a:solidFill>
                <a:latin typeface="Calibri"/>
                <a:cs typeface="Calibri"/>
              </a:rPr>
              <a:t>а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лн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и  </a:t>
            </a: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издаци  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29%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145279" y="1905000"/>
            <a:ext cx="1237615" cy="877569"/>
          </a:xfrm>
          <a:custGeom>
            <a:avLst/>
            <a:gdLst/>
            <a:ahLst/>
            <a:cxnLst/>
            <a:rect l="l" t="t" r="r" b="b"/>
            <a:pathLst>
              <a:path w="1237614" h="877569">
                <a:moveTo>
                  <a:pt x="515620" y="414527"/>
                </a:moveTo>
                <a:lnTo>
                  <a:pt x="206248" y="414527"/>
                </a:lnTo>
                <a:lnTo>
                  <a:pt x="406908" y="877188"/>
                </a:lnTo>
                <a:lnTo>
                  <a:pt x="515620" y="414527"/>
                </a:lnTo>
                <a:close/>
              </a:path>
              <a:path w="1237614" h="877569">
                <a:moveTo>
                  <a:pt x="1237488" y="0"/>
                </a:moveTo>
                <a:lnTo>
                  <a:pt x="0" y="0"/>
                </a:lnTo>
                <a:lnTo>
                  <a:pt x="0" y="414527"/>
                </a:lnTo>
                <a:lnTo>
                  <a:pt x="1237488" y="414527"/>
                </a:lnTo>
                <a:lnTo>
                  <a:pt x="12374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145279" y="1905000"/>
            <a:ext cx="1237615" cy="877569"/>
          </a:xfrm>
          <a:custGeom>
            <a:avLst/>
            <a:gdLst/>
            <a:ahLst/>
            <a:cxnLst/>
            <a:rect l="l" t="t" r="r" b="b"/>
            <a:pathLst>
              <a:path w="1237614" h="877569">
                <a:moveTo>
                  <a:pt x="0" y="0"/>
                </a:moveTo>
                <a:lnTo>
                  <a:pt x="206248" y="0"/>
                </a:lnTo>
                <a:lnTo>
                  <a:pt x="515620" y="0"/>
                </a:lnTo>
                <a:lnTo>
                  <a:pt x="1237488" y="0"/>
                </a:lnTo>
                <a:lnTo>
                  <a:pt x="1237488" y="241808"/>
                </a:lnTo>
                <a:lnTo>
                  <a:pt x="1237488" y="345439"/>
                </a:lnTo>
                <a:lnTo>
                  <a:pt x="1237488" y="414527"/>
                </a:lnTo>
                <a:lnTo>
                  <a:pt x="515620" y="414527"/>
                </a:lnTo>
                <a:lnTo>
                  <a:pt x="406908" y="877188"/>
                </a:lnTo>
                <a:lnTo>
                  <a:pt x="206248" y="414527"/>
                </a:lnTo>
                <a:lnTo>
                  <a:pt x="0" y="414527"/>
                </a:lnTo>
                <a:lnTo>
                  <a:pt x="0" y="345439"/>
                </a:lnTo>
                <a:lnTo>
                  <a:pt x="0" y="24180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190110" y="1907285"/>
            <a:ext cx="1161415" cy="39433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481330" marR="5080" indent="-481965">
              <a:lnSpc>
                <a:spcPct val="101699"/>
              </a:lnSpc>
              <a:spcBef>
                <a:spcPts val="75"/>
              </a:spcBef>
            </a:pP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средства</a:t>
            </a:r>
            <a:r>
              <a:rPr sz="1200" b="1" spc="-4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резерве  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2%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421634" y="1482089"/>
            <a:ext cx="2317750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400" b="1" spc="-10" dirty="0">
                <a:solidFill>
                  <a:srgbClr val="585858"/>
                </a:solidFill>
                <a:latin typeface="Calibri"/>
                <a:cs typeface="Calibri"/>
              </a:rPr>
              <a:t>Структура </a:t>
            </a:r>
            <a:r>
              <a:rPr sz="1400" b="1" spc="-15" dirty="0">
                <a:solidFill>
                  <a:srgbClr val="585858"/>
                </a:solidFill>
                <a:latin typeface="Calibri"/>
                <a:cs typeface="Calibri"/>
              </a:rPr>
              <a:t>расхода </a:t>
            </a:r>
            <a:r>
              <a:rPr sz="1400" b="1" spc="-5" dirty="0">
                <a:solidFill>
                  <a:srgbClr val="585858"/>
                </a:solidFill>
                <a:latin typeface="Calibri"/>
                <a:cs typeface="Calibri"/>
              </a:rPr>
              <a:t>и</a:t>
            </a:r>
            <a:r>
              <a:rPr sz="1400" b="1" spc="6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585858"/>
                </a:solidFill>
                <a:latin typeface="Calibri"/>
                <a:cs typeface="Calibri"/>
              </a:rPr>
              <a:t>издатака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479803" y="1403603"/>
            <a:ext cx="6184900" cy="4051300"/>
          </a:xfrm>
          <a:custGeom>
            <a:avLst/>
            <a:gdLst/>
            <a:ahLst/>
            <a:cxnLst/>
            <a:rect l="l" t="t" r="r" b="b"/>
            <a:pathLst>
              <a:path w="6184900" h="4051300">
                <a:moveTo>
                  <a:pt x="0" y="4050791"/>
                </a:moveTo>
                <a:lnTo>
                  <a:pt x="6184392" y="4050791"/>
                </a:lnTo>
                <a:lnTo>
                  <a:pt x="6184392" y="0"/>
                </a:lnTo>
                <a:lnTo>
                  <a:pt x="0" y="0"/>
                </a:lnTo>
                <a:lnTo>
                  <a:pt x="0" y="4050791"/>
                </a:lnTo>
                <a:close/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8420354" y="6466433"/>
            <a:ext cx="2038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15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3808" y="427100"/>
            <a:ext cx="687006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0" dirty="0">
                <a:latin typeface="Calibri"/>
                <a:cs typeface="Calibri"/>
              </a:rPr>
              <a:t>Шта </a:t>
            </a:r>
            <a:r>
              <a:rPr sz="2800" b="0" spc="-5" dirty="0">
                <a:latin typeface="Calibri"/>
                <a:cs typeface="Calibri"/>
              </a:rPr>
              <a:t>се </a:t>
            </a:r>
            <a:r>
              <a:rPr sz="2800" b="0" dirty="0">
                <a:latin typeface="Calibri"/>
                <a:cs typeface="Calibri"/>
              </a:rPr>
              <a:t>променило у </a:t>
            </a:r>
            <a:r>
              <a:rPr sz="2800" b="0" spc="-15" dirty="0">
                <a:latin typeface="Calibri"/>
                <a:cs typeface="Calibri"/>
              </a:rPr>
              <a:t>односу </a:t>
            </a:r>
            <a:r>
              <a:rPr sz="2800" b="0" spc="5" dirty="0">
                <a:latin typeface="Calibri"/>
                <a:cs typeface="Calibri"/>
              </a:rPr>
              <a:t>на </a:t>
            </a:r>
            <a:r>
              <a:rPr sz="2800" b="0" spc="-5" dirty="0">
                <a:latin typeface="Calibri"/>
                <a:cs typeface="Calibri"/>
              </a:rPr>
              <a:t>2019.</a:t>
            </a:r>
            <a:r>
              <a:rPr sz="2800" b="0" spc="-70" dirty="0">
                <a:latin typeface="Calibri"/>
                <a:cs typeface="Calibri"/>
              </a:rPr>
              <a:t> </a:t>
            </a:r>
            <a:r>
              <a:rPr sz="2800" b="0" spc="-15" dirty="0">
                <a:latin typeface="Calibri"/>
                <a:cs typeface="Calibri"/>
              </a:rPr>
              <a:t>годину?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6536" y="1110742"/>
            <a:ext cx="8047990" cy="14706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0"/>
              </a:spcBef>
            </a:pPr>
            <a:r>
              <a:rPr sz="2000" spc="-20" dirty="0">
                <a:latin typeface="Calibri"/>
                <a:cs typeface="Calibri"/>
              </a:rPr>
              <a:t>Укупни </a:t>
            </a:r>
            <a:r>
              <a:rPr sz="2000" spc="-10" dirty="0">
                <a:latin typeface="Calibri"/>
                <a:cs typeface="Calibri"/>
              </a:rPr>
              <a:t>трошкови наше </a:t>
            </a:r>
            <a:r>
              <a:rPr sz="2000" spc="-5" dirty="0">
                <a:latin typeface="Calibri"/>
                <a:cs typeface="Calibri"/>
              </a:rPr>
              <a:t>општине у </a:t>
            </a:r>
            <a:r>
              <a:rPr sz="2000" spc="-10" dirty="0">
                <a:latin typeface="Calibri"/>
                <a:cs typeface="Calibri"/>
              </a:rPr>
              <a:t>2020. </a:t>
            </a:r>
            <a:r>
              <a:rPr sz="2000" spc="-20" dirty="0">
                <a:latin typeface="Calibri"/>
                <a:cs typeface="Calibri"/>
              </a:rPr>
              <a:t>години </a:t>
            </a:r>
            <a:r>
              <a:rPr sz="2000" spc="-10" dirty="0">
                <a:latin typeface="Calibri"/>
                <a:cs typeface="Calibri"/>
              </a:rPr>
              <a:t>су се </a:t>
            </a:r>
            <a:r>
              <a:rPr sz="2000" b="1" spc="-5" dirty="0">
                <a:latin typeface="Calibri"/>
                <a:cs typeface="Calibri"/>
              </a:rPr>
              <a:t>повећали </a:t>
            </a:r>
            <a:r>
              <a:rPr sz="2000" spc="-5" dirty="0">
                <a:latin typeface="Calibri"/>
                <a:cs typeface="Calibri"/>
              </a:rPr>
              <a:t>у </a:t>
            </a:r>
            <a:r>
              <a:rPr sz="2000" spc="-15" dirty="0">
                <a:latin typeface="Calibri"/>
                <a:cs typeface="Calibri"/>
              </a:rPr>
              <a:t>односу  </a:t>
            </a:r>
            <a:r>
              <a:rPr sz="2000" spc="-10" dirty="0">
                <a:latin typeface="Calibri"/>
                <a:cs typeface="Calibri"/>
              </a:rPr>
              <a:t>на </a:t>
            </a:r>
            <a:r>
              <a:rPr sz="2000" spc="-15" dirty="0">
                <a:latin typeface="Calibri"/>
                <a:cs typeface="Calibri"/>
              </a:rPr>
              <a:t>последњу </a:t>
            </a:r>
            <a:r>
              <a:rPr sz="2000" spc="-5" dirty="0">
                <a:latin typeface="Calibri"/>
                <a:cs typeface="Calibri"/>
              </a:rPr>
              <a:t>измену </a:t>
            </a:r>
            <a:r>
              <a:rPr sz="2000" spc="-20" dirty="0">
                <a:latin typeface="Calibri"/>
                <a:cs typeface="Calibri"/>
              </a:rPr>
              <a:t>Одлуке </a:t>
            </a:r>
            <a:r>
              <a:rPr sz="2000" spc="-5" dirty="0">
                <a:latin typeface="Calibri"/>
                <a:cs typeface="Calibri"/>
              </a:rPr>
              <a:t>о </a:t>
            </a:r>
            <a:r>
              <a:rPr sz="2000" spc="-10" dirty="0">
                <a:latin typeface="Calibri"/>
                <a:cs typeface="Calibri"/>
              </a:rPr>
              <a:t>буџету за 2019. </a:t>
            </a:r>
            <a:r>
              <a:rPr sz="2000" spc="-20" dirty="0">
                <a:latin typeface="Calibri"/>
                <a:cs typeface="Calibri"/>
              </a:rPr>
              <a:t>годину </a:t>
            </a:r>
            <a:r>
              <a:rPr sz="2000" spc="-10" dirty="0">
                <a:latin typeface="Calibri"/>
                <a:cs typeface="Calibri"/>
              </a:rPr>
              <a:t>за </a:t>
            </a:r>
            <a:r>
              <a:rPr sz="2000" spc="-5" dirty="0">
                <a:latin typeface="Calibri"/>
                <a:cs typeface="Calibri"/>
              </a:rPr>
              <a:t>79.625.000,00  динара, </a:t>
            </a:r>
            <a:r>
              <a:rPr sz="2000" spc="-20" dirty="0">
                <a:latin typeface="Calibri"/>
                <a:cs typeface="Calibri"/>
              </a:rPr>
              <a:t>односно </a:t>
            </a:r>
            <a:r>
              <a:rPr sz="2000" spc="-5" dirty="0">
                <a:latin typeface="Calibri"/>
                <a:cs typeface="Calibri"/>
              </a:rPr>
              <a:t>за </a:t>
            </a:r>
            <a:r>
              <a:rPr sz="2000" b="1" spc="-10" dirty="0">
                <a:latin typeface="Calibri"/>
                <a:cs typeface="Calibri"/>
              </a:rPr>
              <a:t>45,54</a:t>
            </a:r>
            <a:r>
              <a:rPr sz="2000" b="1" spc="1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%</a:t>
            </a:r>
            <a:r>
              <a:rPr sz="200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50">
              <a:latin typeface="Times New Roman"/>
              <a:cs typeface="Times New Roman"/>
            </a:endParaRPr>
          </a:p>
          <a:p>
            <a:pPr marL="1829435" indent="-345440">
              <a:lnSpc>
                <a:spcPct val="100000"/>
              </a:lnSpc>
              <a:buFont typeface="Arial"/>
              <a:buChar char="•"/>
              <a:tabLst>
                <a:tab pos="1829435" algn="l"/>
                <a:tab pos="1830070" algn="l"/>
              </a:tabLst>
            </a:pPr>
            <a:r>
              <a:rPr sz="1700" b="1" dirty="0">
                <a:solidFill>
                  <a:srgbClr val="0000FF"/>
                </a:solidFill>
                <a:latin typeface="Calibri"/>
                <a:cs typeface="Calibri"/>
              </a:rPr>
              <a:t>Дотације и трансфери </a:t>
            </a:r>
            <a:r>
              <a:rPr sz="1700" dirty="0">
                <a:latin typeface="Calibri"/>
                <a:cs typeface="Calibri"/>
              </a:rPr>
              <a:t>су смањени за </a:t>
            </a:r>
            <a:r>
              <a:rPr sz="1700" dirty="0">
                <a:solidFill>
                  <a:srgbClr val="FF0000"/>
                </a:solidFill>
                <a:latin typeface="Calibri"/>
                <a:cs typeface="Calibri"/>
              </a:rPr>
              <a:t>3.305.000,00</a:t>
            </a:r>
            <a:r>
              <a:rPr sz="1700" spc="-1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динара</a:t>
            </a:r>
            <a:r>
              <a:rPr sz="1700" b="1" spc="-5" dirty="0">
                <a:solidFill>
                  <a:srgbClr val="0000FF"/>
                </a:solidFill>
                <a:latin typeface="Calibri"/>
                <a:cs typeface="Calibri"/>
              </a:rPr>
              <a:t>;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2711" y="3303854"/>
            <a:ext cx="6518275" cy="16852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1700" b="1" spc="-10" dirty="0">
                <a:solidFill>
                  <a:srgbClr val="0000FF"/>
                </a:solidFill>
                <a:latin typeface="Calibri"/>
                <a:cs typeface="Calibri"/>
              </a:rPr>
              <a:t>Расходи </a:t>
            </a:r>
            <a:r>
              <a:rPr sz="1700" b="1" spc="-5" dirty="0">
                <a:solidFill>
                  <a:srgbClr val="0000FF"/>
                </a:solidFill>
                <a:latin typeface="Calibri"/>
                <a:cs typeface="Calibri"/>
              </a:rPr>
              <a:t>за запослене </a:t>
            </a:r>
            <a:r>
              <a:rPr sz="1700" dirty="0">
                <a:latin typeface="Calibri"/>
                <a:cs typeface="Calibri"/>
              </a:rPr>
              <a:t>су </a:t>
            </a:r>
            <a:r>
              <a:rPr sz="1700" spc="-5" dirty="0">
                <a:latin typeface="Calibri"/>
                <a:cs typeface="Calibri"/>
              </a:rPr>
              <a:t>повећани </a:t>
            </a:r>
            <a:r>
              <a:rPr sz="1700" dirty="0">
                <a:latin typeface="Calibri"/>
                <a:cs typeface="Calibri"/>
              </a:rPr>
              <a:t>су за </a:t>
            </a:r>
            <a:r>
              <a:rPr sz="1700" spc="-5" dirty="0">
                <a:latin typeface="Calibri"/>
                <a:cs typeface="Calibri"/>
              </a:rPr>
              <a:t>3.030.000,00</a:t>
            </a:r>
            <a:r>
              <a:rPr sz="1700" spc="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динара;</a:t>
            </a:r>
            <a:endParaRPr sz="17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1700" b="1" spc="-10" dirty="0">
                <a:solidFill>
                  <a:srgbClr val="0000FF"/>
                </a:solidFill>
                <a:latin typeface="Calibri"/>
                <a:cs typeface="Calibri"/>
              </a:rPr>
              <a:t>Расходи </a:t>
            </a:r>
            <a:r>
              <a:rPr sz="1700" b="1" spc="-5" dirty="0">
                <a:solidFill>
                  <a:srgbClr val="0000FF"/>
                </a:solidFill>
                <a:latin typeface="Calibri"/>
                <a:cs typeface="Calibri"/>
              </a:rPr>
              <a:t>за </a:t>
            </a:r>
            <a:r>
              <a:rPr sz="1700" b="1" dirty="0">
                <a:solidFill>
                  <a:srgbClr val="0000FF"/>
                </a:solidFill>
                <a:latin typeface="Calibri"/>
                <a:cs typeface="Calibri"/>
              </a:rPr>
              <a:t>социјалну заштиту </a:t>
            </a:r>
            <a:r>
              <a:rPr sz="1700" dirty="0">
                <a:latin typeface="Calibri"/>
                <a:cs typeface="Calibri"/>
              </a:rPr>
              <a:t>су </a:t>
            </a:r>
            <a:r>
              <a:rPr sz="1700" spc="-5" dirty="0">
                <a:latin typeface="Calibri"/>
                <a:cs typeface="Calibri"/>
              </a:rPr>
              <a:t>повећани </a:t>
            </a:r>
            <a:r>
              <a:rPr sz="1700" dirty="0">
                <a:latin typeface="Calibri"/>
                <a:cs typeface="Calibri"/>
              </a:rPr>
              <a:t>за 1.500.000,00</a:t>
            </a:r>
            <a:r>
              <a:rPr sz="1700" spc="-55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динара</a:t>
            </a:r>
            <a:endParaRPr sz="17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1700" b="1" dirty="0">
                <a:solidFill>
                  <a:srgbClr val="0000FF"/>
                </a:solidFill>
                <a:latin typeface="Calibri"/>
                <a:cs typeface="Calibri"/>
              </a:rPr>
              <a:t>Субвенције </a:t>
            </a:r>
            <a:r>
              <a:rPr sz="1700" dirty="0">
                <a:latin typeface="Calibri"/>
                <a:cs typeface="Calibri"/>
              </a:rPr>
              <a:t>су </a:t>
            </a:r>
            <a:r>
              <a:rPr sz="1700" spc="-5" dirty="0">
                <a:latin typeface="Calibri"/>
                <a:cs typeface="Calibri"/>
              </a:rPr>
              <a:t>повећане </a:t>
            </a:r>
            <a:r>
              <a:rPr sz="1700" dirty="0">
                <a:latin typeface="Calibri"/>
                <a:cs typeface="Calibri"/>
              </a:rPr>
              <a:t>за 2.550.000,00</a:t>
            </a:r>
            <a:r>
              <a:rPr sz="1700" spc="-75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динара;</a:t>
            </a:r>
            <a:endParaRPr sz="17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1700" b="1" dirty="0">
                <a:solidFill>
                  <a:srgbClr val="0000FF"/>
                </a:solidFill>
                <a:latin typeface="Calibri"/>
                <a:cs typeface="Calibri"/>
              </a:rPr>
              <a:t>Капитални издаци </a:t>
            </a:r>
            <a:r>
              <a:rPr sz="1700" dirty="0">
                <a:latin typeface="Calibri"/>
                <a:cs typeface="Calibri"/>
              </a:rPr>
              <a:t>су </a:t>
            </a:r>
            <a:r>
              <a:rPr sz="1700" spc="-5" dirty="0">
                <a:latin typeface="Calibri"/>
                <a:cs typeface="Calibri"/>
              </a:rPr>
              <a:t>повећани </a:t>
            </a:r>
            <a:r>
              <a:rPr sz="1700" dirty="0">
                <a:latin typeface="Calibri"/>
                <a:cs typeface="Calibri"/>
              </a:rPr>
              <a:t>су за </a:t>
            </a:r>
            <a:r>
              <a:rPr sz="1700" spc="-5" dirty="0">
                <a:latin typeface="Calibri"/>
                <a:cs typeface="Calibri"/>
              </a:rPr>
              <a:t>46.040.000,00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динара</a:t>
            </a:r>
            <a:endParaRPr sz="17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spcBef>
                <a:spcPts val="414"/>
              </a:spcBef>
              <a:buFont typeface="Calibri"/>
              <a:buChar char="•"/>
              <a:tabLst>
                <a:tab pos="356870" algn="l"/>
                <a:tab pos="357505" algn="l"/>
              </a:tabLst>
            </a:pPr>
            <a:r>
              <a:rPr sz="1700" b="1" dirty="0">
                <a:solidFill>
                  <a:srgbClr val="0000FF"/>
                </a:solidFill>
                <a:latin typeface="Calibri"/>
                <a:cs typeface="Calibri"/>
              </a:rPr>
              <a:t>Остали </a:t>
            </a:r>
            <a:r>
              <a:rPr sz="1700" b="1" spc="-10" dirty="0">
                <a:solidFill>
                  <a:srgbClr val="0000FF"/>
                </a:solidFill>
                <a:latin typeface="Calibri"/>
                <a:cs typeface="Calibri"/>
              </a:rPr>
              <a:t>расходи </a:t>
            </a:r>
            <a:r>
              <a:rPr sz="1700" dirty="0">
                <a:latin typeface="Calibri"/>
                <a:cs typeface="Calibri"/>
              </a:rPr>
              <a:t>су </a:t>
            </a:r>
            <a:r>
              <a:rPr sz="1700" spc="-5" dirty="0">
                <a:latin typeface="Calibri"/>
                <a:cs typeface="Calibri"/>
              </a:rPr>
              <a:t>повећани за </a:t>
            </a:r>
            <a:r>
              <a:rPr sz="1700" dirty="0">
                <a:latin typeface="Calibri"/>
                <a:cs typeface="Calibri"/>
              </a:rPr>
              <a:t>7.688.000,00</a:t>
            </a:r>
            <a:r>
              <a:rPr sz="1700" spc="-5" dirty="0">
                <a:latin typeface="Calibri"/>
                <a:cs typeface="Calibri"/>
              </a:rPr>
              <a:t> динара</a:t>
            </a:r>
            <a:endParaRPr sz="17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spcBef>
                <a:spcPts val="405"/>
              </a:spcBef>
              <a:buFont typeface="Calibri"/>
              <a:buChar char="•"/>
              <a:tabLst>
                <a:tab pos="356870" algn="l"/>
                <a:tab pos="357505" algn="l"/>
              </a:tabLst>
            </a:pPr>
            <a:r>
              <a:rPr sz="1700" b="1" spc="-5" dirty="0">
                <a:solidFill>
                  <a:srgbClr val="0000FF"/>
                </a:solidFill>
                <a:latin typeface="Calibri"/>
                <a:cs typeface="Calibri"/>
              </a:rPr>
              <a:t>Средства </a:t>
            </a:r>
            <a:r>
              <a:rPr sz="1700" b="1" dirty="0">
                <a:solidFill>
                  <a:srgbClr val="0000FF"/>
                </a:solidFill>
                <a:latin typeface="Calibri"/>
                <a:cs typeface="Calibri"/>
              </a:rPr>
              <a:t>резерве </a:t>
            </a:r>
            <a:r>
              <a:rPr sz="1700" dirty="0">
                <a:latin typeface="Calibri"/>
                <a:cs typeface="Calibri"/>
              </a:rPr>
              <a:t>су </a:t>
            </a:r>
            <a:r>
              <a:rPr sz="1700" spc="-5" dirty="0">
                <a:latin typeface="Calibri"/>
                <a:cs typeface="Calibri"/>
              </a:rPr>
              <a:t>повећна </a:t>
            </a:r>
            <a:r>
              <a:rPr sz="1700" dirty="0">
                <a:latin typeface="Calibri"/>
                <a:cs typeface="Calibri"/>
              </a:rPr>
              <a:t>за </a:t>
            </a:r>
            <a:r>
              <a:rPr sz="1700" spc="-5" dirty="0">
                <a:latin typeface="Calibri"/>
                <a:cs typeface="Calibri"/>
              </a:rPr>
              <a:t>2.000.000,00</a:t>
            </a:r>
            <a:r>
              <a:rPr sz="1700" spc="-7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динара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406652" y="2135123"/>
            <a:ext cx="485140" cy="978535"/>
          </a:xfrm>
          <a:custGeom>
            <a:avLst/>
            <a:gdLst/>
            <a:ahLst/>
            <a:cxnLst/>
            <a:rect l="l" t="t" r="r" b="b"/>
            <a:pathLst>
              <a:path w="485139" h="978535">
                <a:moveTo>
                  <a:pt x="484631" y="734567"/>
                </a:moveTo>
                <a:lnTo>
                  <a:pt x="0" y="734567"/>
                </a:lnTo>
                <a:lnTo>
                  <a:pt x="242315" y="978408"/>
                </a:lnTo>
                <a:lnTo>
                  <a:pt x="484631" y="734567"/>
                </a:lnTo>
                <a:close/>
              </a:path>
              <a:path w="485139" h="978535">
                <a:moveTo>
                  <a:pt x="363473" y="0"/>
                </a:moveTo>
                <a:lnTo>
                  <a:pt x="121157" y="0"/>
                </a:lnTo>
                <a:lnTo>
                  <a:pt x="121157" y="734567"/>
                </a:lnTo>
                <a:lnTo>
                  <a:pt x="363473" y="734567"/>
                </a:lnTo>
                <a:lnTo>
                  <a:pt x="36347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06652" y="2135123"/>
            <a:ext cx="485140" cy="978535"/>
          </a:xfrm>
          <a:custGeom>
            <a:avLst/>
            <a:gdLst/>
            <a:ahLst/>
            <a:cxnLst/>
            <a:rect l="l" t="t" r="r" b="b"/>
            <a:pathLst>
              <a:path w="485139" h="978535">
                <a:moveTo>
                  <a:pt x="0" y="734567"/>
                </a:moveTo>
                <a:lnTo>
                  <a:pt x="121157" y="734567"/>
                </a:lnTo>
                <a:lnTo>
                  <a:pt x="121157" y="0"/>
                </a:lnTo>
                <a:lnTo>
                  <a:pt x="363473" y="0"/>
                </a:lnTo>
                <a:lnTo>
                  <a:pt x="363473" y="734567"/>
                </a:lnTo>
                <a:lnTo>
                  <a:pt x="484631" y="734567"/>
                </a:lnTo>
                <a:lnTo>
                  <a:pt x="242315" y="978408"/>
                </a:lnTo>
                <a:lnTo>
                  <a:pt x="0" y="734567"/>
                </a:lnTo>
                <a:close/>
              </a:path>
            </a:pathLst>
          </a:custGeom>
          <a:ln w="15240">
            <a:solidFill>
              <a:srgbClr val="739C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73211" y="3863340"/>
            <a:ext cx="487680" cy="1295400"/>
          </a:xfrm>
          <a:custGeom>
            <a:avLst/>
            <a:gdLst/>
            <a:ahLst/>
            <a:cxnLst/>
            <a:rect l="l" t="t" r="r" b="b"/>
            <a:pathLst>
              <a:path w="487679" h="1295400">
                <a:moveTo>
                  <a:pt x="365760" y="230251"/>
                </a:moveTo>
                <a:lnTo>
                  <a:pt x="121920" y="230251"/>
                </a:lnTo>
                <a:lnTo>
                  <a:pt x="121920" y="1295400"/>
                </a:lnTo>
                <a:lnTo>
                  <a:pt x="365760" y="1295400"/>
                </a:lnTo>
                <a:lnTo>
                  <a:pt x="365760" y="230251"/>
                </a:lnTo>
                <a:close/>
              </a:path>
              <a:path w="487679" h="1295400">
                <a:moveTo>
                  <a:pt x="243840" y="0"/>
                </a:moveTo>
                <a:lnTo>
                  <a:pt x="0" y="230251"/>
                </a:lnTo>
                <a:lnTo>
                  <a:pt x="487680" y="230251"/>
                </a:lnTo>
                <a:lnTo>
                  <a:pt x="243840" y="0"/>
                </a:lnTo>
                <a:close/>
              </a:path>
            </a:pathLst>
          </a:custGeom>
          <a:solidFill>
            <a:srgbClr val="3366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73211" y="3863340"/>
            <a:ext cx="487680" cy="1295400"/>
          </a:xfrm>
          <a:custGeom>
            <a:avLst/>
            <a:gdLst/>
            <a:ahLst/>
            <a:cxnLst/>
            <a:rect l="l" t="t" r="r" b="b"/>
            <a:pathLst>
              <a:path w="487679" h="1295400">
                <a:moveTo>
                  <a:pt x="0" y="230251"/>
                </a:moveTo>
                <a:lnTo>
                  <a:pt x="243840" y="0"/>
                </a:lnTo>
                <a:lnTo>
                  <a:pt x="487680" y="230251"/>
                </a:lnTo>
                <a:lnTo>
                  <a:pt x="365760" y="230251"/>
                </a:lnTo>
                <a:lnTo>
                  <a:pt x="365760" y="1295400"/>
                </a:lnTo>
                <a:lnTo>
                  <a:pt x="121920" y="1295400"/>
                </a:lnTo>
                <a:lnTo>
                  <a:pt x="121920" y="230251"/>
                </a:lnTo>
                <a:lnTo>
                  <a:pt x="0" y="230251"/>
                </a:lnTo>
                <a:close/>
              </a:path>
            </a:pathLst>
          </a:custGeom>
          <a:ln w="15240">
            <a:solidFill>
              <a:srgbClr val="739C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420354" y="6466433"/>
            <a:ext cx="2038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16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420354" y="6466433"/>
            <a:ext cx="2038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17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55673" y="240284"/>
            <a:ext cx="523811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Расходи </a:t>
            </a:r>
            <a:r>
              <a:rPr spc="-5" dirty="0"/>
              <a:t>буџета по</a:t>
            </a:r>
            <a:r>
              <a:rPr spc="-65" dirty="0"/>
              <a:t> </a:t>
            </a:r>
            <a:r>
              <a:rPr spc="-5" dirty="0"/>
              <a:t>програмима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5496" y="974344"/>
          <a:ext cx="8979535" cy="5001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96460"/>
                <a:gridCol w="2520315"/>
                <a:gridCol w="1743709"/>
              </a:tblGrid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Назив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програма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28575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4305" marR="144780" indent="7302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Средства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из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Одлуке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буџету за 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2019.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годину (износ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динарима)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28575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%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буџета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програму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28575">
                      <a:solidFill>
                        <a:srgbClr val="C0504D"/>
                      </a:solidFill>
                      <a:prstDash val="solid"/>
                    </a:lnB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1. Становање,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урбанизам и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просторно</a:t>
                      </a:r>
                      <a:r>
                        <a:rPr sz="120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планирање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28575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13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28575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5,11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28575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2. Комуналне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делатности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13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550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5,33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4. Развој</a:t>
                      </a:r>
                      <a:r>
                        <a:rPr sz="12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туризма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360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1,32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5.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Пољопривреда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 рурални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развој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1,58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6. Заштита животне</a:t>
                      </a:r>
                      <a:r>
                        <a:rPr sz="12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средине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13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050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14,13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</a:tr>
              <a:tr h="32486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7. Организација саобраћаја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саобраћајна</a:t>
                      </a:r>
                      <a:r>
                        <a:rPr sz="12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инфраструктура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36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900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14,50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8.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Предшколско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васпитање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образовање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561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4,15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9. Основно образовање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васпитање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001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900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1,93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10. Средње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образовање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васпитање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900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1,93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11.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Социјална и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дечија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заштита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17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616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8,08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12.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Здравствена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заштита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7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400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3,02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13.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Развој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културе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информисања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21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359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8,49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14.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Развој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спорта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омладине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550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1,01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15. Опште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услуге локалне</a:t>
                      </a:r>
                      <a:r>
                        <a:rPr sz="12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самоуправе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87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440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34,36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</a:tr>
              <a:tr h="27435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16. Политички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систем локалне</a:t>
                      </a:r>
                      <a:r>
                        <a:rPr sz="1200" spc="1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самоуправе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13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929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5,48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Укупни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расходи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400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програмима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25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4.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515.000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100,00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420354" y="6466433"/>
            <a:ext cx="2038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18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4220" marR="5080" indent="-579755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Расходи </a:t>
            </a:r>
            <a:r>
              <a:rPr spc="-10" dirty="0"/>
              <a:t>буџета </a:t>
            </a:r>
            <a:r>
              <a:rPr spc="-15" dirty="0"/>
              <a:t>расподељени </a:t>
            </a:r>
            <a:r>
              <a:rPr spc="-5" dirty="0"/>
              <a:t>по </a:t>
            </a:r>
            <a:r>
              <a:rPr dirty="0"/>
              <a:t>директним и  </a:t>
            </a:r>
            <a:r>
              <a:rPr spc="-5" dirty="0"/>
              <a:t>индиректним </a:t>
            </a:r>
            <a:r>
              <a:rPr spc="-10" dirty="0"/>
              <a:t>буџетским</a:t>
            </a:r>
            <a:r>
              <a:rPr spc="-5" dirty="0"/>
              <a:t> </a:t>
            </a:r>
            <a:r>
              <a:rPr spc="-10" dirty="0"/>
              <a:t>корисницима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77214" y="1411224"/>
          <a:ext cx="7508240" cy="2792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7850"/>
                <a:gridCol w="4427855"/>
                <a:gridCol w="1642745"/>
                <a:gridCol w="840740"/>
              </a:tblGrid>
              <a:tr h="731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200" b="1" spc="-80" dirty="0">
                          <a:latin typeface="Times New Roman"/>
                          <a:cs typeface="Times New Roman"/>
                        </a:rPr>
                        <a:t>Р.</a:t>
                      </a:r>
                      <a:r>
                        <a:rPr sz="12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бр.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28575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Назив </a:t>
                      </a: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буџетског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корисника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28575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395"/>
                        </a:lnSpc>
                      </a:pP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Средства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из </a:t>
                      </a: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Одлуке</a:t>
                      </a:r>
                      <a:r>
                        <a:rPr sz="12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8130" marR="266065" indent="-3810" algn="ctr">
                        <a:lnSpc>
                          <a:spcPct val="100000"/>
                        </a:lnSpc>
                      </a:pPr>
                      <a:r>
                        <a:rPr sz="1200" b="1" spc="-15" dirty="0">
                          <a:latin typeface="Times New Roman"/>
                          <a:cs typeface="Times New Roman"/>
                        </a:rPr>
                        <a:t>буџету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за 2019.  </a:t>
                      </a: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годину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(износ у 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динарима)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28575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39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%</a:t>
                      </a:r>
                      <a:r>
                        <a:rPr sz="1200" b="1" spc="2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буџета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8900" marR="76835" indent="-2540" algn="ctr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по    </a:t>
                      </a:r>
                      <a:r>
                        <a:rPr sz="1200" b="1" spc="-20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ори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ник  у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28575">
                      <a:solidFill>
                        <a:srgbClr val="9BBA58"/>
                      </a:solidFill>
                      <a:prstDash val="soli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ts val="1130"/>
                        </a:lnSpc>
                        <a:spcBef>
                          <a:spcPts val="565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1.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28575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Скупштина</a:t>
                      </a:r>
                      <a:r>
                        <a:rPr sz="15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општине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28575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746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28575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28575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ts val="1130"/>
                        </a:lnSpc>
                        <a:spcBef>
                          <a:spcPts val="57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2.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Председник</a:t>
                      </a:r>
                      <a:r>
                        <a:rPr sz="15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општине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552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ts val="1130"/>
                        </a:lnSpc>
                        <a:spcBef>
                          <a:spcPts val="57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3.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Општинско</a:t>
                      </a:r>
                      <a:r>
                        <a:rPr sz="15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веће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631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ts val="1130"/>
                        </a:lnSpc>
                        <a:spcBef>
                          <a:spcPts val="57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4.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Општинска</a:t>
                      </a:r>
                      <a:r>
                        <a:rPr sz="15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управа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217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597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85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50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ts val="1130"/>
                        </a:lnSpc>
                        <a:spcBef>
                          <a:spcPts val="57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5.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sz="1500" spc="10" dirty="0">
                          <a:latin typeface="Times New Roman"/>
                          <a:cs typeface="Times New Roman"/>
                        </a:rPr>
                        <a:t>Месне</a:t>
                      </a:r>
                      <a:r>
                        <a:rPr sz="15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заједнице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75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289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75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</a:tr>
              <a:tr h="236473">
                <a:tc>
                  <a:txBody>
                    <a:bodyPr/>
                    <a:lstStyle/>
                    <a:p>
                      <a:pPr algn="ctr">
                        <a:lnSpc>
                          <a:spcPts val="1130"/>
                        </a:lnSpc>
                        <a:spcBef>
                          <a:spcPts val="63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6.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50"/>
                        </a:lnSpc>
                        <a:spcBef>
                          <a:spcPts val="10"/>
                        </a:spcBef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Општинска</a:t>
                      </a:r>
                      <a:r>
                        <a:rPr sz="15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библиотека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8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759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8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48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57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7.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Предшколска</a:t>
                      </a:r>
                      <a:r>
                        <a:rPr sz="15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установа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75"/>
                        </a:lnSpc>
                        <a:spcBef>
                          <a:spcPts val="32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561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75"/>
                        </a:lnSpc>
                        <a:spcBef>
                          <a:spcPts val="32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57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8.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Туристичка</a:t>
                      </a:r>
                      <a:r>
                        <a:rPr sz="15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организација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75"/>
                        </a:lnSpc>
                        <a:spcBef>
                          <a:spcPts val="32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360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75"/>
                        </a:lnSpc>
                        <a:spcBef>
                          <a:spcPts val="32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32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</a:tr>
              <a:tr h="2118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440"/>
                        </a:spcBef>
                      </a:pPr>
                      <a:r>
                        <a:rPr sz="1000" b="1" spc="5" dirty="0">
                          <a:latin typeface="Times New Roman"/>
                          <a:cs typeface="Times New Roman"/>
                        </a:rPr>
                        <a:t>У К У П Н</a:t>
                      </a:r>
                      <a:r>
                        <a:rPr sz="1000" b="1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5" dirty="0">
                          <a:latin typeface="Times New Roman"/>
                          <a:cs typeface="Times New Roman"/>
                        </a:rPr>
                        <a:t>О: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75"/>
                        </a:lnSpc>
                        <a:spcBef>
                          <a:spcPts val="19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254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515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7150" algn="r">
                        <a:lnSpc>
                          <a:spcPts val="1375"/>
                        </a:lnSpc>
                        <a:spcBef>
                          <a:spcPts val="19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420354" y="6466433"/>
            <a:ext cx="2038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19</a:t>
            </a:fld>
            <a:endParaRPr sz="1200">
              <a:latin typeface="Calibri"/>
              <a:cs typeface="Calibri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93241" y="1334388"/>
          <a:ext cx="7579995" cy="2974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89095"/>
                <a:gridCol w="991870"/>
                <a:gridCol w="1189989"/>
                <a:gridCol w="1189989"/>
              </a:tblGrid>
              <a:tr h="4876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Назив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пројекта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28575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28575">
                      <a:solidFill>
                        <a:srgbClr val="F79546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808355">
                        <a:lnSpc>
                          <a:spcPts val="1814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Планирана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средства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817244">
                        <a:lnSpc>
                          <a:spcPts val="1905"/>
                        </a:lnSpc>
                        <a:spcBef>
                          <a:spcPts val="25"/>
                        </a:spcBef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(износ у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динарима)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F795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28575">
                      <a:solidFill>
                        <a:srgbClr val="F7954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89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44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28575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28575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ts val="1775"/>
                        </a:lnSpc>
                        <a:spcBef>
                          <a:spcPts val="395"/>
                        </a:spcBef>
                      </a:pPr>
                      <a:r>
                        <a:rPr sz="1500" spc="5" dirty="0">
                          <a:latin typeface="Calibri"/>
                          <a:cs typeface="Calibri"/>
                        </a:rPr>
                        <a:t>2020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50165" marB="0">
                    <a:lnL w="28575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28575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75"/>
                        </a:lnSpc>
                        <a:spcBef>
                          <a:spcPts val="395"/>
                        </a:spcBef>
                      </a:pPr>
                      <a:r>
                        <a:rPr sz="1500" spc="5" dirty="0">
                          <a:latin typeface="Calibri"/>
                          <a:cs typeface="Calibri"/>
                        </a:rPr>
                        <a:t>2021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5016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28575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75"/>
                        </a:lnSpc>
                        <a:spcBef>
                          <a:spcPts val="395"/>
                        </a:spcBef>
                      </a:pPr>
                      <a:r>
                        <a:rPr sz="1500" spc="5" dirty="0">
                          <a:latin typeface="Calibri"/>
                          <a:cs typeface="Calibri"/>
                        </a:rPr>
                        <a:t>2022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5016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28575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</a:tr>
              <a:tr h="328167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Пројекат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изградње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канализационе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мреже у насељу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Штудгард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- </a:t>
                      </a:r>
                      <a:r>
                        <a:rPr sz="1100" b="1" spc="-10" dirty="0">
                          <a:latin typeface="Arial Narrow"/>
                          <a:cs typeface="Arial Narrow"/>
                        </a:rPr>
                        <a:t>II</a:t>
                      </a:r>
                      <a:r>
                        <a:rPr sz="1100" b="1" spc="-114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фаза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28575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7556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</a:tr>
              <a:tr h="335279">
                <a:tc>
                  <a:txBody>
                    <a:bodyPr/>
                    <a:lstStyle/>
                    <a:p>
                      <a:pPr marL="68580">
                        <a:lnSpc>
                          <a:spcPts val="1310"/>
                        </a:lnSpc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Пројекат рехабилитације (асфалтирања) општинског пута од</a:t>
                      </a:r>
                      <a:r>
                        <a:rPr sz="1100" b="1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насеља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8580">
                        <a:lnSpc>
                          <a:spcPts val="1230"/>
                        </a:lnSpc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Соколица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до насеља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Ливађе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- </a:t>
                      </a:r>
                      <a:r>
                        <a:rPr sz="1100" b="1" spc="-10" dirty="0">
                          <a:latin typeface="Arial Narrow"/>
                          <a:cs typeface="Arial Narrow"/>
                        </a:rPr>
                        <a:t>II</a:t>
                      </a:r>
                      <a:r>
                        <a:rPr sz="1100" b="1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фаза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</a:tr>
              <a:tr h="395478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Пројекат рехабилитације (асфалтирања) општинског пута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од</a:t>
                      </a:r>
                      <a:r>
                        <a:rPr sz="1100" b="1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насеља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Соколица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до насеља Ливађе - </a:t>
                      </a:r>
                      <a:r>
                        <a:rPr sz="1100" b="1" spc="-10" dirty="0">
                          <a:latin typeface="Arial Narrow"/>
                          <a:cs typeface="Arial Narrow"/>
                        </a:rPr>
                        <a:t>III</a:t>
                      </a:r>
                      <a:r>
                        <a:rPr sz="1100" b="1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фаза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0922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</a:tr>
              <a:tr h="395604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Пројекат уређења јавне пијаце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у Црној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Трави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–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адаптација</a:t>
                      </a:r>
                      <a:r>
                        <a:rPr sz="1100" b="1" spc="-9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за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вишенаменско</a:t>
                      </a:r>
                      <a:r>
                        <a:rPr sz="1100" b="1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коришћење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200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0985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</a:tr>
              <a:tr h="395477">
                <a:tc>
                  <a:txBody>
                    <a:bodyPr/>
                    <a:lstStyle/>
                    <a:p>
                      <a:pPr marL="68580" marR="6032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Пројекат подршке развоју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пољопривреде на </a:t>
                      </a:r>
                      <a:r>
                        <a:rPr sz="1100" b="1" spc="-10" dirty="0">
                          <a:latin typeface="Arial Narrow"/>
                          <a:cs typeface="Arial Narrow"/>
                        </a:rPr>
                        <a:t>територији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општине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Црна 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Трава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700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0985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68580" marR="130175">
                        <a:lnSpc>
                          <a:spcPts val="1320"/>
                        </a:lnSpc>
                        <a:spcBef>
                          <a:spcPts val="35"/>
                        </a:spcBef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Пројекат вештачког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осемењавања крава на </a:t>
                      </a:r>
                      <a:r>
                        <a:rPr sz="1100" b="1" spc="-10" dirty="0">
                          <a:latin typeface="Arial Narrow"/>
                          <a:cs typeface="Arial Narrow"/>
                        </a:rPr>
                        <a:t>територији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општине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Црна 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Трава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00250" y="446913"/>
            <a:ext cx="514794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Calibri"/>
                <a:cs typeface="Calibri"/>
              </a:rPr>
              <a:t>Најважнији </a:t>
            </a:r>
            <a:r>
              <a:rPr b="0" spc="-5" dirty="0">
                <a:latin typeface="Calibri"/>
                <a:cs typeface="Calibri"/>
              </a:rPr>
              <a:t>капитални</a:t>
            </a:r>
            <a:r>
              <a:rPr b="0" spc="-13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пројекти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4917" y="494487"/>
            <a:ext cx="225171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0" dirty="0">
                <a:solidFill>
                  <a:srgbClr val="94B3D6"/>
                </a:solidFill>
                <a:latin typeface="Times New Roman"/>
                <a:cs typeface="Times New Roman"/>
              </a:rPr>
              <a:t>САДРЖАЈ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0747" y="1293367"/>
            <a:ext cx="6520180" cy="5240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6870" algn="l"/>
                <a:tab pos="357505" algn="l"/>
              </a:tabLst>
            </a:pPr>
            <a:r>
              <a:rPr sz="1800" spc="-70" dirty="0">
                <a:latin typeface="Times New Roman"/>
                <a:cs typeface="Times New Roman"/>
              </a:rPr>
              <a:t>Увод</a:t>
            </a:r>
            <a:endParaRPr sz="180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buAutoNum type="arabicPeriod"/>
              <a:tabLst>
                <a:tab pos="356870" algn="l"/>
                <a:tab pos="357505" algn="l"/>
              </a:tabLst>
            </a:pPr>
            <a:r>
              <a:rPr sz="1800" spc="-50" dirty="0">
                <a:latin typeface="Times New Roman"/>
                <a:cs typeface="Times New Roman"/>
              </a:rPr>
              <a:t>Ко </a:t>
            </a:r>
            <a:r>
              <a:rPr sz="1800" spc="5" dirty="0">
                <a:latin typeface="Times New Roman"/>
                <a:cs typeface="Times New Roman"/>
              </a:rPr>
              <a:t>се </a:t>
            </a:r>
            <a:r>
              <a:rPr sz="1800" spc="-5" dirty="0">
                <a:latin typeface="Times New Roman"/>
                <a:cs typeface="Times New Roman"/>
              </a:rPr>
              <a:t>финансира из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буџета?</a:t>
            </a:r>
            <a:endParaRPr sz="180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buAutoNum type="arabicPeriod"/>
              <a:tabLst>
                <a:tab pos="356870" algn="l"/>
                <a:tab pos="357505" algn="l"/>
              </a:tabLst>
            </a:pPr>
            <a:r>
              <a:rPr sz="1800" spc="-40" dirty="0">
                <a:latin typeface="Times New Roman"/>
                <a:cs typeface="Times New Roman"/>
              </a:rPr>
              <a:t>Како </a:t>
            </a:r>
            <a:r>
              <a:rPr sz="1800" spc="-5" dirty="0">
                <a:latin typeface="Times New Roman"/>
                <a:cs typeface="Times New Roman"/>
              </a:rPr>
              <a:t>настаје </a:t>
            </a:r>
            <a:r>
              <a:rPr sz="1800" spc="-30" dirty="0">
                <a:latin typeface="Times New Roman"/>
                <a:cs typeface="Times New Roman"/>
              </a:rPr>
              <a:t>буџет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општине?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dirty="0">
                <a:latin typeface="Times New Roman"/>
                <a:cs typeface="Times New Roman"/>
              </a:rPr>
              <a:t>Појам</a:t>
            </a:r>
            <a:r>
              <a:rPr sz="1800" spc="-20" dirty="0">
                <a:latin typeface="Times New Roman"/>
                <a:cs typeface="Times New Roman"/>
              </a:rPr>
              <a:t> буџета</a:t>
            </a:r>
            <a:endParaRPr sz="1800">
              <a:latin typeface="Times New Roman"/>
              <a:cs typeface="Times New Roman"/>
            </a:endParaRPr>
          </a:p>
          <a:p>
            <a:pPr marL="814069" lvl="1" indent="-344805">
              <a:lnSpc>
                <a:spcPct val="100000"/>
              </a:lnSpc>
              <a:buFont typeface="Arial"/>
              <a:buChar char="•"/>
              <a:tabLst>
                <a:tab pos="814069" algn="l"/>
                <a:tab pos="814705" algn="l"/>
              </a:tabLst>
            </a:pPr>
            <a:r>
              <a:rPr sz="1800" spc="-50" dirty="0">
                <a:latin typeface="Times New Roman"/>
                <a:cs typeface="Times New Roman"/>
              </a:rPr>
              <a:t>Ко </a:t>
            </a:r>
            <a:r>
              <a:rPr sz="1800" spc="-15" dirty="0">
                <a:latin typeface="Times New Roman"/>
                <a:cs typeface="Times New Roman"/>
              </a:rPr>
              <a:t>учествује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30" dirty="0">
                <a:latin typeface="Times New Roman"/>
                <a:cs typeface="Times New Roman"/>
              </a:rPr>
              <a:t>буџетском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процесу?</a:t>
            </a:r>
            <a:endParaRPr sz="1800">
              <a:latin typeface="Times New Roman"/>
              <a:cs typeface="Times New Roman"/>
            </a:endParaRPr>
          </a:p>
          <a:p>
            <a:pPr marL="814069" lvl="1" indent="-344805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814069" algn="l"/>
                <a:tab pos="814705" algn="l"/>
              </a:tabLst>
            </a:pPr>
            <a:r>
              <a:rPr sz="1800" spc="-5" dirty="0">
                <a:latin typeface="Times New Roman"/>
                <a:cs typeface="Times New Roman"/>
              </a:rPr>
              <a:t>На </a:t>
            </a:r>
            <a:r>
              <a:rPr sz="1800" spc="-10" dirty="0">
                <a:latin typeface="Times New Roman"/>
                <a:cs typeface="Times New Roman"/>
              </a:rPr>
              <a:t>основу </a:t>
            </a:r>
            <a:r>
              <a:rPr sz="1800" spc="-5" dirty="0">
                <a:latin typeface="Times New Roman"/>
                <a:cs typeface="Times New Roman"/>
              </a:rPr>
              <a:t>чега </a:t>
            </a:r>
            <a:r>
              <a:rPr sz="1800" spc="5" dirty="0">
                <a:latin typeface="Times New Roman"/>
                <a:cs typeface="Times New Roman"/>
              </a:rPr>
              <a:t>се доноси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буџет?</a:t>
            </a:r>
            <a:endParaRPr sz="180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buAutoNum type="arabicPeriod"/>
              <a:tabLst>
                <a:tab pos="356870" algn="l"/>
                <a:tab pos="357505" algn="l"/>
              </a:tabLst>
            </a:pPr>
            <a:r>
              <a:rPr sz="1800" spc="-40" dirty="0">
                <a:latin typeface="Times New Roman"/>
                <a:cs typeface="Times New Roman"/>
              </a:rPr>
              <a:t>Како </a:t>
            </a:r>
            <a:r>
              <a:rPr sz="1800" spc="5" dirty="0">
                <a:latin typeface="Times New Roman"/>
                <a:cs typeface="Times New Roman"/>
              </a:rPr>
              <a:t>се </a:t>
            </a:r>
            <a:r>
              <a:rPr sz="1800" spc="-15" dirty="0">
                <a:latin typeface="Times New Roman"/>
                <a:cs typeface="Times New Roman"/>
              </a:rPr>
              <a:t>пуни </a:t>
            </a:r>
            <a:r>
              <a:rPr sz="1800" spc="-10" dirty="0">
                <a:latin typeface="Times New Roman"/>
                <a:cs typeface="Times New Roman"/>
              </a:rPr>
              <a:t>општинска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каса?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10" dirty="0">
                <a:latin typeface="Times New Roman"/>
                <a:cs typeface="Times New Roman"/>
              </a:rPr>
              <a:t>Шта </a:t>
            </a:r>
            <a:r>
              <a:rPr sz="1800" spc="-20" dirty="0">
                <a:latin typeface="Times New Roman"/>
                <a:cs typeface="Times New Roman"/>
              </a:rPr>
              <a:t>су приходи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0" dirty="0">
                <a:latin typeface="Times New Roman"/>
                <a:cs typeface="Times New Roman"/>
              </a:rPr>
              <a:t>примања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буџета?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-20" dirty="0">
                <a:latin typeface="Times New Roman"/>
                <a:cs typeface="Times New Roman"/>
              </a:rPr>
              <a:t>Структура </a:t>
            </a:r>
            <a:r>
              <a:rPr sz="1800" spc="-10" dirty="0">
                <a:latin typeface="Times New Roman"/>
                <a:cs typeface="Times New Roman"/>
              </a:rPr>
              <a:t>планираних </a:t>
            </a:r>
            <a:r>
              <a:rPr sz="1800" spc="-20" dirty="0">
                <a:latin typeface="Times New Roman"/>
                <a:cs typeface="Times New Roman"/>
              </a:rPr>
              <a:t>прихода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0" dirty="0">
                <a:latin typeface="Times New Roman"/>
                <a:cs typeface="Times New Roman"/>
              </a:rPr>
              <a:t>примања </a:t>
            </a:r>
            <a:r>
              <a:rPr sz="1800" dirty="0">
                <a:latin typeface="Times New Roman"/>
                <a:cs typeface="Times New Roman"/>
              </a:rPr>
              <a:t>за </a:t>
            </a:r>
            <a:r>
              <a:rPr sz="1800" spc="5" dirty="0">
                <a:latin typeface="Times New Roman"/>
                <a:cs typeface="Times New Roman"/>
              </a:rPr>
              <a:t>2020.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годину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10" dirty="0">
                <a:latin typeface="Times New Roman"/>
                <a:cs typeface="Times New Roman"/>
              </a:rPr>
              <a:t>Шта </a:t>
            </a:r>
            <a:r>
              <a:rPr sz="1800" spc="5" dirty="0">
                <a:latin typeface="Times New Roman"/>
                <a:cs typeface="Times New Roman"/>
              </a:rPr>
              <a:t>се </a:t>
            </a:r>
            <a:r>
              <a:rPr sz="1800" spc="-10" dirty="0">
                <a:latin typeface="Times New Roman"/>
                <a:cs typeface="Times New Roman"/>
              </a:rPr>
              <a:t>променило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5" dirty="0">
                <a:latin typeface="Times New Roman"/>
                <a:cs typeface="Times New Roman"/>
              </a:rPr>
              <a:t>односу на </a:t>
            </a:r>
            <a:r>
              <a:rPr sz="1800" spc="5" dirty="0">
                <a:latin typeface="Times New Roman"/>
                <a:cs typeface="Times New Roman"/>
              </a:rPr>
              <a:t>2019.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годину?</a:t>
            </a:r>
            <a:endParaRPr sz="180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6870" algn="l"/>
                <a:tab pos="357505" algn="l"/>
              </a:tabLst>
            </a:pPr>
            <a:r>
              <a:rPr sz="1800" spc="-5" dirty="0">
                <a:latin typeface="Times New Roman"/>
                <a:cs typeface="Times New Roman"/>
              </a:rPr>
              <a:t>На </a:t>
            </a:r>
            <a:r>
              <a:rPr sz="1800" spc="5" dirty="0">
                <a:latin typeface="Times New Roman"/>
                <a:cs typeface="Times New Roman"/>
              </a:rPr>
              <a:t>шта се троше </a:t>
            </a:r>
            <a:r>
              <a:rPr sz="1800" spc="-5" dirty="0">
                <a:latin typeface="Times New Roman"/>
                <a:cs typeface="Times New Roman"/>
              </a:rPr>
              <a:t>јавна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средства?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10" dirty="0">
                <a:latin typeface="Times New Roman"/>
                <a:cs typeface="Times New Roman"/>
              </a:rPr>
              <a:t>Шта </a:t>
            </a:r>
            <a:r>
              <a:rPr sz="1800" spc="-20" dirty="0">
                <a:latin typeface="Times New Roman"/>
                <a:cs typeface="Times New Roman"/>
              </a:rPr>
              <a:t>су </a:t>
            </a:r>
            <a:r>
              <a:rPr sz="1800" spc="-25" dirty="0">
                <a:latin typeface="Times New Roman"/>
                <a:cs typeface="Times New Roman"/>
              </a:rPr>
              <a:t>расходи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0" dirty="0">
                <a:latin typeface="Times New Roman"/>
                <a:cs typeface="Times New Roman"/>
              </a:rPr>
              <a:t>издаци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буџета?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-20" dirty="0">
                <a:latin typeface="Times New Roman"/>
                <a:cs typeface="Times New Roman"/>
              </a:rPr>
              <a:t>Структура </a:t>
            </a:r>
            <a:r>
              <a:rPr sz="1800" spc="-10" dirty="0">
                <a:latin typeface="Times New Roman"/>
                <a:cs typeface="Times New Roman"/>
              </a:rPr>
              <a:t>планираних </a:t>
            </a:r>
            <a:r>
              <a:rPr sz="1800" spc="-25" dirty="0">
                <a:latin typeface="Times New Roman"/>
                <a:cs typeface="Times New Roman"/>
              </a:rPr>
              <a:t>расхода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5" dirty="0">
                <a:latin typeface="Times New Roman"/>
                <a:cs typeface="Times New Roman"/>
              </a:rPr>
              <a:t>издатака </a:t>
            </a:r>
            <a:r>
              <a:rPr sz="1800" spc="5" dirty="0">
                <a:latin typeface="Times New Roman"/>
                <a:cs typeface="Times New Roman"/>
              </a:rPr>
              <a:t>за 2020.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годину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10" dirty="0">
                <a:latin typeface="Times New Roman"/>
                <a:cs typeface="Times New Roman"/>
              </a:rPr>
              <a:t>Шта </a:t>
            </a:r>
            <a:r>
              <a:rPr sz="1800" spc="5" dirty="0">
                <a:latin typeface="Times New Roman"/>
                <a:cs typeface="Times New Roman"/>
              </a:rPr>
              <a:t>се </a:t>
            </a:r>
            <a:r>
              <a:rPr sz="1800" spc="-10" dirty="0">
                <a:latin typeface="Times New Roman"/>
                <a:cs typeface="Times New Roman"/>
              </a:rPr>
              <a:t>променило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5" dirty="0">
                <a:latin typeface="Times New Roman"/>
                <a:cs typeface="Times New Roman"/>
              </a:rPr>
              <a:t>односу на </a:t>
            </a:r>
            <a:r>
              <a:rPr sz="1800" spc="5" dirty="0">
                <a:latin typeface="Times New Roman"/>
                <a:cs typeface="Times New Roman"/>
              </a:rPr>
              <a:t>2019.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годину?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-25" dirty="0">
                <a:latin typeface="Times New Roman"/>
                <a:cs typeface="Times New Roman"/>
              </a:rPr>
              <a:t>Расходи </a:t>
            </a:r>
            <a:r>
              <a:rPr sz="1800" spc="-20" dirty="0">
                <a:latin typeface="Times New Roman"/>
                <a:cs typeface="Times New Roman"/>
              </a:rPr>
              <a:t>буџета </a:t>
            </a:r>
            <a:r>
              <a:rPr sz="1800" spc="-5" dirty="0">
                <a:latin typeface="Times New Roman"/>
                <a:cs typeface="Times New Roman"/>
              </a:rPr>
              <a:t>по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програмима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-25" dirty="0">
                <a:latin typeface="Times New Roman"/>
                <a:cs typeface="Times New Roman"/>
              </a:rPr>
              <a:t>Расходи </a:t>
            </a:r>
            <a:r>
              <a:rPr sz="1800" spc="-20" dirty="0">
                <a:latin typeface="Times New Roman"/>
                <a:cs typeface="Times New Roman"/>
              </a:rPr>
              <a:t>буџета </a:t>
            </a:r>
            <a:r>
              <a:rPr sz="1800" spc="-10" dirty="0">
                <a:latin typeface="Times New Roman"/>
                <a:cs typeface="Times New Roman"/>
              </a:rPr>
              <a:t>расподељени </a:t>
            </a:r>
            <a:r>
              <a:rPr sz="1800" spc="-5" dirty="0">
                <a:latin typeface="Times New Roman"/>
                <a:cs typeface="Times New Roman"/>
              </a:rPr>
              <a:t>по директним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индиректним</a:t>
            </a:r>
            <a:endParaRPr sz="180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  <a:spcBef>
                <a:spcPts val="5"/>
              </a:spcBef>
            </a:pPr>
            <a:r>
              <a:rPr sz="1800" spc="-20" dirty="0">
                <a:latin typeface="Times New Roman"/>
                <a:cs typeface="Times New Roman"/>
              </a:rPr>
              <a:t>буџетским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корисницима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-10" dirty="0">
                <a:latin typeface="Times New Roman"/>
                <a:cs typeface="Times New Roman"/>
              </a:rPr>
              <a:t>Најважнији капитални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пројекти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-10" dirty="0">
                <a:latin typeface="Times New Roman"/>
                <a:cs typeface="Times New Roman"/>
              </a:rPr>
              <a:t>Најважнији </a:t>
            </a:r>
            <a:r>
              <a:rPr sz="1800" spc="-5" dirty="0">
                <a:latin typeface="Times New Roman"/>
                <a:cs typeface="Times New Roman"/>
              </a:rPr>
              <a:t>пројекти </a:t>
            </a:r>
            <a:r>
              <a:rPr sz="1800" spc="-20" dirty="0">
                <a:latin typeface="Times New Roman"/>
                <a:cs typeface="Times New Roman"/>
              </a:rPr>
              <a:t>од </a:t>
            </a:r>
            <a:r>
              <a:rPr sz="1800" dirty="0">
                <a:latin typeface="Times New Roman"/>
                <a:cs typeface="Times New Roman"/>
              </a:rPr>
              <a:t>интереса за </a:t>
            </a:r>
            <a:r>
              <a:rPr sz="1800" spc="-10" dirty="0">
                <a:latin typeface="Times New Roman"/>
                <a:cs typeface="Times New Roman"/>
              </a:rPr>
              <a:t>локалну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заједницу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420354" y="6466433"/>
            <a:ext cx="2038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20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6244" y="1142822"/>
            <a:ext cx="8075930" cy="46107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3200" spc="-5" dirty="0">
                <a:latin typeface="Calibri"/>
                <a:cs typeface="Calibri"/>
              </a:rPr>
              <a:t>На крају </a:t>
            </a:r>
            <a:r>
              <a:rPr sz="3200" spc="-15" dirty="0">
                <a:latin typeface="Calibri"/>
                <a:cs typeface="Calibri"/>
              </a:rPr>
              <a:t>желимо </a:t>
            </a:r>
            <a:r>
              <a:rPr sz="3200" spc="-10" dirty="0">
                <a:latin typeface="Calibri"/>
                <a:cs typeface="Calibri"/>
              </a:rPr>
              <a:t>да Вам се </a:t>
            </a:r>
            <a:r>
              <a:rPr sz="3200" dirty="0">
                <a:latin typeface="Calibri"/>
                <a:cs typeface="Calibri"/>
              </a:rPr>
              <a:t>захвалимо </a:t>
            </a:r>
            <a:r>
              <a:rPr sz="3200" spc="-15" dirty="0">
                <a:latin typeface="Calibri"/>
                <a:cs typeface="Calibri"/>
              </a:rPr>
              <a:t>што </a:t>
            </a:r>
            <a:r>
              <a:rPr sz="3200" spc="-10" dirty="0">
                <a:latin typeface="Calibri"/>
                <a:cs typeface="Calibri"/>
              </a:rPr>
              <a:t>сте  издвојили време за </a:t>
            </a:r>
            <a:r>
              <a:rPr sz="3200" spc="-5" dirty="0">
                <a:latin typeface="Calibri"/>
                <a:cs typeface="Calibri"/>
              </a:rPr>
              <a:t>читање </a:t>
            </a:r>
            <a:r>
              <a:rPr sz="3200" spc="-10" dirty="0">
                <a:latin typeface="Calibri"/>
                <a:cs typeface="Calibri"/>
              </a:rPr>
              <a:t>ове </a:t>
            </a:r>
            <a:r>
              <a:rPr sz="3200" spc="-5" dirty="0">
                <a:latin typeface="Calibri"/>
                <a:cs typeface="Calibri"/>
              </a:rPr>
              <a:t>презентације  </a:t>
            </a:r>
            <a:r>
              <a:rPr sz="3200" spc="-10" dirty="0">
                <a:latin typeface="Calibri"/>
                <a:cs typeface="Calibri"/>
              </a:rPr>
              <a:t>буџета.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12700" marR="7620" algn="just">
              <a:lnSpc>
                <a:spcPct val="100000"/>
              </a:lnSpc>
            </a:pPr>
            <a:r>
              <a:rPr sz="3200" spc="-45" dirty="0">
                <a:latin typeface="Calibri"/>
                <a:cs typeface="Calibri"/>
              </a:rPr>
              <a:t>Уколико </a:t>
            </a:r>
            <a:r>
              <a:rPr sz="3200" spc="-10" dirty="0">
                <a:latin typeface="Calibri"/>
                <a:cs typeface="Calibri"/>
              </a:rPr>
              <a:t>сте заинтересовани да </a:t>
            </a:r>
            <a:r>
              <a:rPr sz="3200" spc="-25" dirty="0">
                <a:latin typeface="Calibri"/>
                <a:cs typeface="Calibri"/>
              </a:rPr>
              <a:t>сагледате </a:t>
            </a:r>
            <a:r>
              <a:rPr sz="3200" spc="-5" dirty="0">
                <a:latin typeface="Calibri"/>
                <a:cs typeface="Calibri"/>
              </a:rPr>
              <a:t>у  </a:t>
            </a:r>
            <a:r>
              <a:rPr sz="3200" spc="-25" dirty="0">
                <a:latin typeface="Calibri"/>
                <a:cs typeface="Calibri"/>
              </a:rPr>
              <a:t>целини </a:t>
            </a:r>
            <a:r>
              <a:rPr sz="3200" spc="-15" dirty="0">
                <a:latin typeface="Calibri"/>
                <a:cs typeface="Calibri"/>
              </a:rPr>
              <a:t>Одлуку </a:t>
            </a:r>
            <a:r>
              <a:rPr sz="3200" spc="-5" dirty="0">
                <a:latin typeface="Calibri"/>
                <a:cs typeface="Calibri"/>
              </a:rPr>
              <a:t>о </a:t>
            </a:r>
            <a:r>
              <a:rPr sz="3200" spc="-15" dirty="0">
                <a:latin typeface="Calibri"/>
                <a:cs typeface="Calibri"/>
              </a:rPr>
              <a:t>буџету </a:t>
            </a:r>
            <a:r>
              <a:rPr sz="3200" spc="-5" dirty="0">
                <a:latin typeface="Calibri"/>
                <a:cs typeface="Calibri"/>
              </a:rPr>
              <a:t>општине Црна </a:t>
            </a:r>
            <a:r>
              <a:rPr sz="3200" spc="-50" dirty="0">
                <a:latin typeface="Calibri"/>
                <a:cs typeface="Calibri"/>
              </a:rPr>
              <a:t>Трава  </a:t>
            </a:r>
            <a:r>
              <a:rPr sz="3200" spc="-10" dirty="0">
                <a:latin typeface="Calibri"/>
                <a:cs typeface="Calibri"/>
              </a:rPr>
              <a:t>за </a:t>
            </a:r>
            <a:r>
              <a:rPr sz="3200" spc="-5" dirty="0">
                <a:latin typeface="Calibri"/>
                <a:cs typeface="Calibri"/>
              </a:rPr>
              <a:t>2020. </a:t>
            </a:r>
            <a:r>
              <a:rPr sz="3200" spc="-35" dirty="0">
                <a:latin typeface="Calibri"/>
                <a:cs typeface="Calibri"/>
              </a:rPr>
              <a:t>годину, </a:t>
            </a:r>
            <a:r>
              <a:rPr sz="3200" spc="-5" dirty="0">
                <a:latin typeface="Calibri"/>
                <a:cs typeface="Calibri"/>
              </a:rPr>
              <a:t>исту </a:t>
            </a:r>
            <a:r>
              <a:rPr sz="3200" spc="-20" dirty="0">
                <a:latin typeface="Calibri"/>
                <a:cs typeface="Calibri"/>
              </a:rPr>
              <a:t>можете </a:t>
            </a:r>
            <a:r>
              <a:rPr sz="3200" spc="-10" dirty="0">
                <a:latin typeface="Calibri"/>
                <a:cs typeface="Calibri"/>
              </a:rPr>
              <a:t>преузети на  </a:t>
            </a:r>
            <a:r>
              <a:rPr sz="3200" spc="-20" dirty="0">
                <a:latin typeface="Calibri"/>
                <a:cs typeface="Calibri"/>
              </a:rPr>
              <a:t>следећем </a:t>
            </a:r>
            <a:r>
              <a:rPr sz="3200" spc="-10" dirty="0">
                <a:latin typeface="Calibri"/>
                <a:cs typeface="Calibri"/>
              </a:rPr>
              <a:t>линку интернет </a:t>
            </a:r>
            <a:r>
              <a:rPr sz="3200" spc="-5" dirty="0">
                <a:latin typeface="Calibri"/>
                <a:cs typeface="Calibri"/>
              </a:rPr>
              <a:t>странице општине:  </a:t>
            </a:r>
            <a:r>
              <a:rPr sz="3200" u="heavy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www.opstinacrnatrava.org.rs</a:t>
            </a:r>
            <a:r>
              <a:rPr sz="3200" spc="-25" dirty="0">
                <a:solidFill>
                  <a:srgbClr val="FF0000"/>
                </a:solidFill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460044" y="373760"/>
            <a:ext cx="8230870" cy="6066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71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Times New Roman"/>
                <a:cs typeface="Times New Roman"/>
              </a:rPr>
              <a:t>Драги </a:t>
            </a:r>
            <a:r>
              <a:rPr sz="1800" b="1" spc="-15" dirty="0">
                <a:latin typeface="Times New Roman"/>
                <a:cs typeface="Times New Roman"/>
              </a:rPr>
              <a:t>суграђани </a:t>
            </a:r>
            <a:r>
              <a:rPr sz="1800" b="1" dirty="0">
                <a:latin typeface="Times New Roman"/>
                <a:cs typeface="Times New Roman"/>
              </a:rPr>
              <a:t>и</a:t>
            </a:r>
            <a:r>
              <a:rPr sz="1800" b="1" spc="65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суграђанке,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080" indent="914400" algn="just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Основна </a:t>
            </a:r>
            <a:r>
              <a:rPr sz="1800" spc="-10" dirty="0">
                <a:latin typeface="Times New Roman"/>
                <a:cs typeface="Times New Roman"/>
              </a:rPr>
              <a:t>сврха документа </a:t>
            </a:r>
            <a:r>
              <a:rPr sz="1800" spc="-25" dirty="0">
                <a:latin typeface="Times New Roman"/>
                <a:cs typeface="Times New Roman"/>
              </a:rPr>
              <a:t>који </a:t>
            </a:r>
            <a:r>
              <a:rPr sz="1800" dirty="0">
                <a:latin typeface="Times New Roman"/>
                <a:cs typeface="Times New Roman"/>
              </a:rPr>
              <a:t>је </a:t>
            </a:r>
            <a:r>
              <a:rPr sz="1800" spc="-10" dirty="0">
                <a:latin typeface="Times New Roman"/>
                <a:cs typeface="Times New Roman"/>
              </a:rPr>
              <a:t>пред </a:t>
            </a:r>
            <a:r>
              <a:rPr sz="1800" spc="-25" dirty="0">
                <a:latin typeface="Times New Roman"/>
                <a:cs typeface="Times New Roman"/>
              </a:rPr>
              <a:t>вама </a:t>
            </a:r>
            <a:r>
              <a:rPr sz="1800" spc="5" dirty="0">
                <a:latin typeface="Times New Roman"/>
                <a:cs typeface="Times New Roman"/>
              </a:rPr>
              <a:t>јесте </a:t>
            </a:r>
            <a:r>
              <a:rPr sz="1800" spc="-5" dirty="0">
                <a:latin typeface="Times New Roman"/>
                <a:cs typeface="Times New Roman"/>
              </a:rPr>
              <a:t>да на </a:t>
            </a:r>
            <a:r>
              <a:rPr sz="1800" spc="-10" dirty="0">
                <a:latin typeface="Times New Roman"/>
                <a:cs typeface="Times New Roman"/>
              </a:rPr>
              <a:t>што </a:t>
            </a:r>
            <a:r>
              <a:rPr sz="1800" spc="-5" dirty="0">
                <a:latin typeface="Times New Roman"/>
                <a:cs typeface="Times New Roman"/>
              </a:rPr>
              <a:t>једноставнији 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5" dirty="0">
                <a:latin typeface="Times New Roman"/>
                <a:cs typeface="Times New Roman"/>
              </a:rPr>
              <a:t>разумљивији </a:t>
            </a:r>
            <a:r>
              <a:rPr sz="1800" spc="-20" dirty="0">
                <a:latin typeface="Times New Roman"/>
                <a:cs typeface="Times New Roman"/>
              </a:rPr>
              <a:t>начин </a:t>
            </a:r>
            <a:r>
              <a:rPr sz="1800" spc="-5" dirty="0">
                <a:latin typeface="Times New Roman"/>
                <a:cs typeface="Times New Roman"/>
              </a:rPr>
              <a:t>објасни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25" dirty="0">
                <a:latin typeface="Times New Roman"/>
                <a:cs typeface="Times New Roman"/>
              </a:rPr>
              <a:t>које </a:t>
            </a:r>
            <a:r>
              <a:rPr sz="1800" spc="-15" dirty="0">
                <a:latin typeface="Times New Roman"/>
                <a:cs typeface="Times New Roman"/>
              </a:rPr>
              <a:t>сврхе </a:t>
            </a:r>
            <a:r>
              <a:rPr sz="1800" spc="5" dirty="0">
                <a:latin typeface="Times New Roman"/>
                <a:cs typeface="Times New Roman"/>
              </a:rPr>
              <a:t>се </a:t>
            </a:r>
            <a:r>
              <a:rPr sz="1800" spc="-20" dirty="0">
                <a:latin typeface="Times New Roman"/>
                <a:cs typeface="Times New Roman"/>
              </a:rPr>
              <a:t>користе </a:t>
            </a:r>
            <a:r>
              <a:rPr sz="1800" dirty="0">
                <a:latin typeface="Times New Roman"/>
                <a:cs typeface="Times New Roman"/>
              </a:rPr>
              <a:t>јавни </a:t>
            </a:r>
            <a:r>
              <a:rPr sz="1800" spc="-5" dirty="0">
                <a:latin typeface="Times New Roman"/>
                <a:cs typeface="Times New Roman"/>
              </a:rPr>
              <a:t>ресурси да би </a:t>
            </a:r>
            <a:r>
              <a:rPr sz="1800" spc="15" dirty="0">
                <a:latin typeface="Times New Roman"/>
                <a:cs typeface="Times New Roman"/>
              </a:rPr>
              <a:t>се  </a:t>
            </a:r>
            <a:r>
              <a:rPr sz="1800" spc="-5" dirty="0">
                <a:latin typeface="Times New Roman"/>
                <a:cs typeface="Times New Roman"/>
              </a:rPr>
              <a:t>задовољиле потребе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грађана.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6985" indent="914400" algn="just">
              <a:lnSpc>
                <a:spcPct val="100000"/>
              </a:lnSpc>
              <a:spcBef>
                <a:spcPts val="5"/>
              </a:spcBef>
            </a:pPr>
            <a:r>
              <a:rPr sz="1800" spc="-20" dirty="0">
                <a:latin typeface="Times New Roman"/>
                <a:cs typeface="Times New Roman"/>
              </a:rPr>
              <a:t>Грађански буџет </a:t>
            </a:r>
            <a:r>
              <a:rPr sz="1800" spc="-5" dirty="0">
                <a:latin typeface="Times New Roman"/>
                <a:cs typeface="Times New Roman"/>
              </a:rPr>
              <a:t>представља </a:t>
            </a:r>
            <a:r>
              <a:rPr sz="1800" spc="-10" dirty="0">
                <a:latin typeface="Times New Roman"/>
                <a:cs typeface="Times New Roman"/>
              </a:rPr>
              <a:t>сажет </a:t>
            </a:r>
            <a:r>
              <a:rPr sz="1800" dirty="0">
                <a:latin typeface="Times New Roman"/>
                <a:cs typeface="Times New Roman"/>
              </a:rPr>
              <a:t>и јасан </a:t>
            </a:r>
            <a:r>
              <a:rPr sz="1800" spc="-10" dirty="0">
                <a:latin typeface="Times New Roman"/>
                <a:cs typeface="Times New Roman"/>
              </a:rPr>
              <a:t>приказ </a:t>
            </a:r>
            <a:r>
              <a:rPr sz="1800" spc="-20" dirty="0">
                <a:latin typeface="Times New Roman"/>
                <a:cs typeface="Times New Roman"/>
              </a:rPr>
              <a:t>Одлуке </a:t>
            </a:r>
            <a:r>
              <a:rPr sz="1800" dirty="0">
                <a:latin typeface="Times New Roman"/>
                <a:cs typeface="Times New Roman"/>
              </a:rPr>
              <a:t>о </a:t>
            </a:r>
            <a:r>
              <a:rPr sz="1800" spc="-20" dirty="0">
                <a:latin typeface="Times New Roman"/>
                <a:cs typeface="Times New Roman"/>
              </a:rPr>
              <a:t>буџету  </a:t>
            </a:r>
            <a:r>
              <a:rPr sz="1800" spc="-5" dirty="0">
                <a:latin typeface="Times New Roman"/>
                <a:cs typeface="Times New Roman"/>
              </a:rPr>
              <a:t>општине Црна </a:t>
            </a:r>
            <a:r>
              <a:rPr sz="1800" spc="-30" dirty="0">
                <a:latin typeface="Times New Roman"/>
                <a:cs typeface="Times New Roman"/>
              </a:rPr>
              <a:t>Трава </a:t>
            </a:r>
            <a:r>
              <a:rPr sz="1800" dirty="0">
                <a:latin typeface="Times New Roman"/>
                <a:cs typeface="Times New Roman"/>
              </a:rPr>
              <a:t>за </a:t>
            </a:r>
            <a:r>
              <a:rPr sz="1800" spc="5" dirty="0">
                <a:latin typeface="Times New Roman"/>
                <a:cs typeface="Times New Roman"/>
              </a:rPr>
              <a:t>2020. </a:t>
            </a:r>
            <a:r>
              <a:rPr sz="1800" spc="-50" dirty="0">
                <a:latin typeface="Times New Roman"/>
                <a:cs typeface="Times New Roman"/>
              </a:rPr>
              <a:t>годину, </a:t>
            </a:r>
            <a:r>
              <a:rPr sz="1800" spc="-30" dirty="0">
                <a:latin typeface="Times New Roman"/>
                <a:cs typeface="Times New Roman"/>
              </a:rPr>
              <a:t>која </a:t>
            </a:r>
            <a:r>
              <a:rPr sz="1800" dirty="0">
                <a:latin typeface="Times New Roman"/>
                <a:cs typeface="Times New Roman"/>
              </a:rPr>
              <a:t>је </a:t>
            </a:r>
            <a:r>
              <a:rPr sz="1800" spc="-5" dirty="0">
                <a:latin typeface="Times New Roman"/>
                <a:cs typeface="Times New Roman"/>
              </a:rPr>
              <a:t>по својој </a:t>
            </a:r>
            <a:r>
              <a:rPr sz="1800" spc="-10" dirty="0">
                <a:latin typeface="Times New Roman"/>
                <a:cs typeface="Times New Roman"/>
              </a:rPr>
              <a:t>форми </a:t>
            </a:r>
            <a:r>
              <a:rPr sz="1800" spc="-20" dirty="0">
                <a:latin typeface="Times New Roman"/>
                <a:cs typeface="Times New Roman"/>
              </a:rPr>
              <a:t>веома </a:t>
            </a:r>
            <a:r>
              <a:rPr sz="1800" spc="-5" dirty="0">
                <a:latin typeface="Times New Roman"/>
                <a:cs typeface="Times New Roman"/>
              </a:rPr>
              <a:t>обимна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5" dirty="0">
                <a:latin typeface="Times New Roman"/>
                <a:cs typeface="Times New Roman"/>
              </a:rPr>
              <a:t>тешка  </a:t>
            </a:r>
            <a:r>
              <a:rPr sz="1800" dirty="0">
                <a:latin typeface="Times New Roman"/>
                <a:cs typeface="Times New Roman"/>
              </a:rPr>
              <a:t>за </a:t>
            </a:r>
            <a:r>
              <a:rPr sz="1800" spc="-20" dirty="0">
                <a:latin typeface="Times New Roman"/>
                <a:cs typeface="Times New Roman"/>
              </a:rPr>
              <a:t>разумевање </a:t>
            </a:r>
            <a:r>
              <a:rPr sz="1800" dirty="0">
                <a:latin typeface="Times New Roman"/>
                <a:cs typeface="Times New Roman"/>
              </a:rPr>
              <a:t>због </a:t>
            </a:r>
            <a:r>
              <a:rPr sz="1800" spc="-10" dirty="0">
                <a:latin typeface="Times New Roman"/>
                <a:cs typeface="Times New Roman"/>
              </a:rPr>
              <a:t>специфичних </a:t>
            </a:r>
            <a:r>
              <a:rPr sz="1800" spc="-5" dirty="0">
                <a:latin typeface="Times New Roman"/>
                <a:cs typeface="Times New Roman"/>
              </a:rPr>
              <a:t>појмова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0" dirty="0">
                <a:latin typeface="Times New Roman"/>
                <a:cs typeface="Times New Roman"/>
              </a:rPr>
              <a:t>класификација </a:t>
            </a:r>
            <a:r>
              <a:rPr sz="1800" spc="-25" dirty="0">
                <a:latin typeface="Times New Roman"/>
                <a:cs typeface="Times New Roman"/>
              </a:rPr>
              <a:t>које </a:t>
            </a:r>
            <a:r>
              <a:rPr sz="1800" dirty="0">
                <a:latin typeface="Times New Roman"/>
                <a:cs typeface="Times New Roman"/>
              </a:rPr>
              <a:t>је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чине.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7620" indent="914400" algn="just">
              <a:lnSpc>
                <a:spcPct val="100000"/>
              </a:lnSpc>
              <a:spcBef>
                <a:spcPts val="5"/>
              </a:spcBef>
            </a:pPr>
            <a:r>
              <a:rPr sz="1800" spc="-35" dirty="0">
                <a:latin typeface="Times New Roman"/>
                <a:cs typeface="Times New Roman"/>
              </a:rPr>
              <a:t>Иако </a:t>
            </a:r>
            <a:r>
              <a:rPr sz="1800" dirty="0">
                <a:latin typeface="Times New Roman"/>
                <a:cs typeface="Times New Roman"/>
              </a:rPr>
              <a:t>је </a:t>
            </a:r>
            <a:r>
              <a:rPr sz="1800" spc="-5" dirty="0">
                <a:latin typeface="Times New Roman"/>
                <a:cs typeface="Times New Roman"/>
              </a:rPr>
              <a:t>немогуће објаснити </a:t>
            </a:r>
            <a:r>
              <a:rPr sz="1800" spc="-10" dirty="0">
                <a:latin typeface="Times New Roman"/>
                <a:cs typeface="Times New Roman"/>
              </a:rPr>
              <a:t>целокупан </a:t>
            </a:r>
            <a:r>
              <a:rPr sz="1800" spc="-20" dirty="0">
                <a:latin typeface="Times New Roman"/>
                <a:cs typeface="Times New Roman"/>
              </a:rPr>
              <a:t>буџет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25" dirty="0">
                <a:latin typeface="Times New Roman"/>
                <a:cs typeface="Times New Roman"/>
              </a:rPr>
              <a:t>овако </a:t>
            </a:r>
            <a:r>
              <a:rPr sz="1800" spc="-20" dirty="0">
                <a:latin typeface="Times New Roman"/>
                <a:cs typeface="Times New Roman"/>
              </a:rPr>
              <a:t>краткој </a:t>
            </a:r>
            <a:r>
              <a:rPr sz="1800" spc="-10" dirty="0">
                <a:latin typeface="Times New Roman"/>
                <a:cs typeface="Times New Roman"/>
              </a:rPr>
              <a:t>форми,  искрено </a:t>
            </a:r>
            <a:r>
              <a:rPr sz="1800" spc="5" dirty="0">
                <a:latin typeface="Times New Roman"/>
                <a:cs typeface="Times New Roman"/>
              </a:rPr>
              <a:t>се </a:t>
            </a:r>
            <a:r>
              <a:rPr sz="1800" spc="-5" dirty="0">
                <a:latin typeface="Times New Roman"/>
                <a:cs typeface="Times New Roman"/>
              </a:rPr>
              <a:t>надамо да ћемо на </a:t>
            </a:r>
            <a:r>
              <a:rPr sz="1800" spc="-10" dirty="0">
                <a:latin typeface="Times New Roman"/>
                <a:cs typeface="Times New Roman"/>
              </a:rPr>
              <a:t>овај </a:t>
            </a:r>
            <a:r>
              <a:rPr sz="1800" spc="-20" dirty="0">
                <a:latin typeface="Times New Roman"/>
                <a:cs typeface="Times New Roman"/>
              </a:rPr>
              <a:t>начин </a:t>
            </a:r>
            <a:r>
              <a:rPr sz="1800" spc="-10" dirty="0">
                <a:latin typeface="Times New Roman"/>
                <a:cs typeface="Times New Roman"/>
              </a:rPr>
              <a:t>успети </a:t>
            </a:r>
            <a:r>
              <a:rPr sz="1800" spc="-5" dirty="0">
                <a:latin typeface="Times New Roman"/>
                <a:cs typeface="Times New Roman"/>
              </a:rPr>
              <a:t>да </a:t>
            </a:r>
            <a:r>
              <a:rPr sz="1800" spc="-10" dirty="0">
                <a:latin typeface="Times New Roman"/>
                <a:cs typeface="Times New Roman"/>
              </a:rPr>
              <a:t>вас информишемо </a:t>
            </a:r>
            <a:r>
              <a:rPr sz="1800" dirty="0">
                <a:latin typeface="Times New Roman"/>
                <a:cs typeface="Times New Roman"/>
              </a:rPr>
              <a:t>о </a:t>
            </a:r>
            <a:r>
              <a:rPr sz="1800" spc="-20" dirty="0">
                <a:latin typeface="Times New Roman"/>
                <a:cs typeface="Times New Roman"/>
              </a:rPr>
              <a:t>начину  </a:t>
            </a:r>
            <a:r>
              <a:rPr sz="1800" spc="-10" dirty="0">
                <a:latin typeface="Times New Roman"/>
                <a:cs typeface="Times New Roman"/>
              </a:rPr>
              <a:t>прикупљања </a:t>
            </a:r>
            <a:r>
              <a:rPr sz="1800" spc="-5" dirty="0">
                <a:latin typeface="Times New Roman"/>
                <a:cs typeface="Times New Roman"/>
              </a:rPr>
              <a:t>јавних средстава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5" dirty="0">
                <a:latin typeface="Times New Roman"/>
                <a:cs typeface="Times New Roman"/>
              </a:rPr>
              <a:t>остваривања </a:t>
            </a:r>
            <a:r>
              <a:rPr sz="1800" spc="-20" dirty="0">
                <a:latin typeface="Times New Roman"/>
                <a:cs typeface="Times New Roman"/>
              </a:rPr>
              <a:t>прихода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0" dirty="0">
                <a:latin typeface="Times New Roman"/>
                <a:cs typeface="Times New Roman"/>
              </a:rPr>
              <a:t>примања буџета </a:t>
            </a:r>
            <a:r>
              <a:rPr sz="1800" spc="-5" dirty="0">
                <a:latin typeface="Times New Roman"/>
                <a:cs typeface="Times New Roman"/>
              </a:rPr>
              <a:t>општине,  </a:t>
            </a:r>
            <a:r>
              <a:rPr sz="1800" spc="-15" dirty="0">
                <a:latin typeface="Times New Roman"/>
                <a:cs typeface="Times New Roman"/>
              </a:rPr>
              <a:t>као </a:t>
            </a:r>
            <a:r>
              <a:rPr sz="1800" dirty="0">
                <a:latin typeface="Times New Roman"/>
                <a:cs typeface="Times New Roman"/>
              </a:rPr>
              <a:t>и о </a:t>
            </a:r>
            <a:r>
              <a:rPr sz="1800" spc="-15" dirty="0">
                <a:latin typeface="Times New Roman"/>
                <a:cs typeface="Times New Roman"/>
              </a:rPr>
              <a:t>начину </a:t>
            </a:r>
            <a:r>
              <a:rPr sz="1800" spc="-10" dirty="0">
                <a:latin typeface="Times New Roman"/>
                <a:cs typeface="Times New Roman"/>
              </a:rPr>
              <a:t>планирања, расподеле </a:t>
            </a:r>
            <a:r>
              <a:rPr sz="1800" dirty="0">
                <a:latin typeface="Times New Roman"/>
                <a:cs typeface="Times New Roman"/>
              </a:rPr>
              <a:t>и трошења </a:t>
            </a:r>
            <a:r>
              <a:rPr sz="1800" spc="-20" dirty="0">
                <a:latin typeface="Times New Roman"/>
                <a:cs typeface="Times New Roman"/>
              </a:rPr>
              <a:t>буџетских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средстава.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7620" indent="91440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Кроз </a:t>
            </a:r>
            <a:r>
              <a:rPr sz="1800" spc="-10" dirty="0">
                <a:latin typeface="Times New Roman"/>
                <a:cs typeface="Times New Roman"/>
              </a:rPr>
              <a:t>овај </a:t>
            </a:r>
            <a:r>
              <a:rPr sz="1800" spc="-5" dirty="0">
                <a:latin typeface="Times New Roman"/>
                <a:cs typeface="Times New Roman"/>
              </a:rPr>
              <a:t>транспарентан </a:t>
            </a:r>
            <a:r>
              <a:rPr sz="1800" spc="-10" dirty="0">
                <a:latin typeface="Times New Roman"/>
                <a:cs typeface="Times New Roman"/>
              </a:rPr>
              <a:t>приступ настојимо </a:t>
            </a:r>
            <a:r>
              <a:rPr sz="1800" spc="-5" dirty="0">
                <a:latin typeface="Times New Roman"/>
                <a:cs typeface="Times New Roman"/>
              </a:rPr>
              <a:t>да </a:t>
            </a:r>
            <a:r>
              <a:rPr sz="1800" spc="-15" dirty="0">
                <a:latin typeface="Times New Roman"/>
                <a:cs typeface="Times New Roman"/>
              </a:rPr>
              <a:t>унапредимо разумевање </a:t>
            </a:r>
            <a:r>
              <a:rPr sz="1800" dirty="0">
                <a:latin typeface="Times New Roman"/>
                <a:cs typeface="Times New Roman"/>
              </a:rPr>
              <a:t>и  </a:t>
            </a:r>
            <a:r>
              <a:rPr sz="1800" spc="-5" dirty="0">
                <a:latin typeface="Times New Roman"/>
                <a:cs typeface="Times New Roman"/>
              </a:rPr>
              <a:t>интересовање наших </a:t>
            </a:r>
            <a:r>
              <a:rPr sz="1800" spc="-10" dirty="0">
                <a:latin typeface="Times New Roman"/>
                <a:cs typeface="Times New Roman"/>
              </a:rPr>
              <a:t>суграђана </a:t>
            </a:r>
            <a:r>
              <a:rPr sz="1800" dirty="0">
                <a:latin typeface="Times New Roman"/>
                <a:cs typeface="Times New Roman"/>
              </a:rPr>
              <a:t>за </a:t>
            </a:r>
            <a:r>
              <a:rPr sz="1800" spc="-10" dirty="0">
                <a:latin typeface="Times New Roman"/>
                <a:cs typeface="Times New Roman"/>
              </a:rPr>
              <a:t>локалне финансије, </a:t>
            </a:r>
            <a:r>
              <a:rPr sz="1800" dirty="0">
                <a:latin typeface="Times New Roman"/>
                <a:cs typeface="Times New Roman"/>
              </a:rPr>
              <a:t>а у </a:t>
            </a:r>
            <a:r>
              <a:rPr sz="1800" spc="-10" dirty="0">
                <a:latin typeface="Times New Roman"/>
                <a:cs typeface="Times New Roman"/>
              </a:rPr>
              <a:t>перспективи </a:t>
            </a:r>
            <a:r>
              <a:rPr sz="1800" spc="-15" dirty="0">
                <a:latin typeface="Times New Roman"/>
                <a:cs typeface="Times New Roman"/>
              </a:rPr>
              <a:t>очекујемо </a:t>
            </a:r>
            <a:r>
              <a:rPr sz="1800" dirty="0">
                <a:latin typeface="Times New Roman"/>
                <a:cs typeface="Times New Roman"/>
              </a:rPr>
              <a:t>и  сарадњу </a:t>
            </a:r>
            <a:r>
              <a:rPr sz="1800" spc="-5" dirty="0">
                <a:latin typeface="Times New Roman"/>
                <a:cs typeface="Times New Roman"/>
              </a:rPr>
              <a:t>локалне </a:t>
            </a:r>
            <a:r>
              <a:rPr sz="1800" spc="-10" dirty="0">
                <a:latin typeface="Times New Roman"/>
                <a:cs typeface="Times New Roman"/>
              </a:rPr>
              <a:t>самоуправе </a:t>
            </a:r>
            <a:r>
              <a:rPr sz="1800" dirty="0">
                <a:latin typeface="Times New Roman"/>
                <a:cs typeface="Times New Roman"/>
              </a:rPr>
              <a:t>и житеља </a:t>
            </a:r>
            <a:r>
              <a:rPr sz="1800" spc="-5" dirty="0">
                <a:latin typeface="Times New Roman"/>
                <a:cs typeface="Times New Roman"/>
              </a:rPr>
              <a:t>Црне </a:t>
            </a:r>
            <a:r>
              <a:rPr sz="1800" spc="-25" dirty="0">
                <a:latin typeface="Times New Roman"/>
                <a:cs typeface="Times New Roman"/>
              </a:rPr>
              <a:t>Траве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20" dirty="0">
                <a:latin typeface="Times New Roman"/>
                <a:cs typeface="Times New Roman"/>
              </a:rPr>
              <a:t>заједничком </a:t>
            </a:r>
            <a:r>
              <a:rPr sz="1800" spc="5" dirty="0">
                <a:latin typeface="Times New Roman"/>
                <a:cs typeface="Times New Roman"/>
              </a:rPr>
              <a:t>постављању  </a:t>
            </a:r>
            <a:r>
              <a:rPr sz="1800" spc="-10" dirty="0">
                <a:latin typeface="Times New Roman"/>
                <a:cs typeface="Times New Roman"/>
              </a:rPr>
              <a:t>циљева, </a:t>
            </a:r>
            <a:r>
              <a:rPr sz="1800" dirty="0">
                <a:latin typeface="Times New Roman"/>
                <a:cs typeface="Times New Roman"/>
              </a:rPr>
              <a:t>дефинисању приоритета и </a:t>
            </a:r>
            <a:r>
              <a:rPr sz="1800" spc="-5" dirty="0">
                <a:latin typeface="Times New Roman"/>
                <a:cs typeface="Times New Roman"/>
              </a:rPr>
              <a:t>планирању развоја наше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општине.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6119495">
              <a:lnSpc>
                <a:spcPct val="100000"/>
              </a:lnSpc>
              <a:spcBef>
                <a:spcPts val="5"/>
              </a:spcBef>
            </a:pPr>
            <a:r>
              <a:rPr sz="1800" spc="-15" dirty="0">
                <a:latin typeface="Times New Roman"/>
                <a:cs typeface="Times New Roman"/>
              </a:rPr>
              <a:t>Славољуб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Благојевић</a:t>
            </a:r>
            <a:endParaRPr sz="1800">
              <a:latin typeface="Times New Roman"/>
              <a:cs typeface="Times New Roman"/>
            </a:endParaRPr>
          </a:p>
          <a:p>
            <a:pPr marL="6128385">
              <a:lnSpc>
                <a:spcPct val="100000"/>
              </a:lnSpc>
            </a:pPr>
            <a:r>
              <a:rPr sz="1800" spc="-10" dirty="0">
                <a:latin typeface="Times New Roman"/>
                <a:cs typeface="Times New Roman"/>
              </a:rPr>
              <a:t>Председник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општине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1192" y="592658"/>
            <a:ext cx="4800600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0" dirty="0">
                <a:latin typeface="Times New Roman"/>
                <a:cs typeface="Times New Roman"/>
              </a:rPr>
              <a:t>Ко </a:t>
            </a:r>
            <a:r>
              <a:rPr spc="15" dirty="0">
                <a:latin typeface="Times New Roman"/>
                <a:cs typeface="Times New Roman"/>
              </a:rPr>
              <a:t>се </a:t>
            </a:r>
            <a:r>
              <a:rPr spc="-5" dirty="0">
                <a:latin typeface="Times New Roman"/>
                <a:cs typeface="Times New Roman"/>
              </a:rPr>
              <a:t>финансира из</a:t>
            </a:r>
            <a:r>
              <a:rPr spc="-45" dirty="0">
                <a:latin typeface="Times New Roman"/>
                <a:cs typeface="Times New Roman"/>
              </a:rPr>
              <a:t> </a:t>
            </a:r>
            <a:r>
              <a:rPr spc="-15" dirty="0">
                <a:latin typeface="Times New Roman"/>
                <a:cs typeface="Times New Roman"/>
              </a:rPr>
              <a:t>буџета?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1545463"/>
            <a:ext cx="3164205" cy="1788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15">
              <a:lnSpc>
                <a:spcPct val="100000"/>
              </a:lnSpc>
              <a:spcBef>
                <a:spcPts val="105"/>
              </a:spcBef>
            </a:pPr>
            <a:r>
              <a:rPr sz="1700" b="1" spc="-5" dirty="0">
                <a:latin typeface="Times New Roman"/>
                <a:cs typeface="Times New Roman"/>
              </a:rPr>
              <a:t>Директни корисници</a:t>
            </a:r>
            <a:r>
              <a:rPr sz="1700" b="1" spc="-100" dirty="0">
                <a:latin typeface="Times New Roman"/>
                <a:cs typeface="Times New Roman"/>
              </a:rPr>
              <a:t> </a:t>
            </a:r>
            <a:r>
              <a:rPr sz="1700" b="1" spc="-5" dirty="0">
                <a:latin typeface="Times New Roman"/>
                <a:cs typeface="Times New Roman"/>
              </a:rPr>
              <a:t>буџетских</a:t>
            </a: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700" b="1" dirty="0">
                <a:latin typeface="Times New Roman"/>
                <a:cs typeface="Times New Roman"/>
              </a:rPr>
              <a:t>средстава:</a:t>
            </a:r>
            <a:endParaRPr sz="1700">
              <a:latin typeface="Times New Roman"/>
              <a:cs typeface="Times New Roman"/>
            </a:endParaRPr>
          </a:p>
          <a:p>
            <a:pPr marL="347980" indent="-125095">
              <a:lnSpc>
                <a:spcPct val="100000"/>
              </a:lnSpc>
              <a:spcBef>
                <a:spcPts val="405"/>
              </a:spcBef>
              <a:buChar char="-"/>
              <a:tabLst>
                <a:tab pos="347980" algn="l"/>
              </a:tabLst>
            </a:pPr>
            <a:r>
              <a:rPr sz="1700" spc="-10" dirty="0">
                <a:latin typeface="Times New Roman"/>
                <a:cs typeface="Times New Roman"/>
              </a:rPr>
              <a:t>Скупштина</a:t>
            </a:r>
            <a:r>
              <a:rPr sz="1700" spc="3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општине</a:t>
            </a:r>
            <a:endParaRPr sz="1700">
              <a:latin typeface="Times New Roman"/>
              <a:cs typeface="Times New Roman"/>
            </a:endParaRPr>
          </a:p>
          <a:p>
            <a:pPr marL="347980" indent="-125095">
              <a:lnSpc>
                <a:spcPct val="100000"/>
              </a:lnSpc>
              <a:spcBef>
                <a:spcPts val="409"/>
              </a:spcBef>
              <a:buChar char="-"/>
              <a:tabLst>
                <a:tab pos="347980" algn="l"/>
              </a:tabLst>
            </a:pPr>
            <a:r>
              <a:rPr sz="1700" spc="-5" dirty="0">
                <a:latin typeface="Times New Roman"/>
                <a:cs typeface="Times New Roman"/>
              </a:rPr>
              <a:t>Председник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општине</a:t>
            </a:r>
            <a:endParaRPr sz="1700">
              <a:latin typeface="Times New Roman"/>
              <a:cs typeface="Times New Roman"/>
            </a:endParaRPr>
          </a:p>
          <a:p>
            <a:pPr marL="347980" indent="-125095">
              <a:lnSpc>
                <a:spcPct val="100000"/>
              </a:lnSpc>
              <a:spcBef>
                <a:spcPts val="409"/>
              </a:spcBef>
              <a:buChar char="-"/>
              <a:tabLst>
                <a:tab pos="347980" algn="l"/>
              </a:tabLst>
            </a:pPr>
            <a:r>
              <a:rPr sz="1700" spc="-10" dirty="0">
                <a:latin typeface="Times New Roman"/>
                <a:cs typeface="Times New Roman"/>
              </a:rPr>
              <a:t>Општинско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веће</a:t>
            </a:r>
            <a:endParaRPr sz="1700">
              <a:latin typeface="Times New Roman"/>
              <a:cs typeface="Times New Roman"/>
            </a:endParaRPr>
          </a:p>
          <a:p>
            <a:pPr marL="347980" indent="-125095">
              <a:lnSpc>
                <a:spcPct val="100000"/>
              </a:lnSpc>
              <a:spcBef>
                <a:spcPts val="409"/>
              </a:spcBef>
              <a:buChar char="-"/>
              <a:tabLst>
                <a:tab pos="347980" algn="l"/>
              </a:tabLst>
            </a:pPr>
            <a:r>
              <a:rPr sz="1700" spc="-5" dirty="0">
                <a:latin typeface="Times New Roman"/>
                <a:cs typeface="Times New Roman"/>
              </a:rPr>
              <a:t>Општинска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управа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31841" y="1545463"/>
            <a:ext cx="3569970" cy="2306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15">
              <a:lnSpc>
                <a:spcPct val="100000"/>
              </a:lnSpc>
              <a:spcBef>
                <a:spcPts val="105"/>
              </a:spcBef>
            </a:pPr>
            <a:r>
              <a:rPr sz="1700" b="1" spc="-5" dirty="0">
                <a:latin typeface="Times New Roman"/>
                <a:cs typeface="Times New Roman"/>
              </a:rPr>
              <a:t>Индиректни корисници</a:t>
            </a:r>
            <a:r>
              <a:rPr sz="1700" b="1" spc="-100" dirty="0">
                <a:latin typeface="Times New Roman"/>
                <a:cs typeface="Times New Roman"/>
              </a:rPr>
              <a:t> </a:t>
            </a:r>
            <a:r>
              <a:rPr sz="1700" b="1" spc="-5" dirty="0">
                <a:latin typeface="Times New Roman"/>
                <a:cs typeface="Times New Roman"/>
              </a:rPr>
              <a:t>буџетских</a:t>
            </a: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700" b="1" dirty="0">
                <a:latin typeface="Times New Roman"/>
                <a:cs typeface="Times New Roman"/>
              </a:rPr>
              <a:t>средстава:</a:t>
            </a:r>
            <a:endParaRPr sz="1700">
              <a:latin typeface="Times New Roman"/>
              <a:cs typeface="Times New Roman"/>
            </a:endParaRPr>
          </a:p>
          <a:p>
            <a:pPr marL="347980" indent="-125095">
              <a:lnSpc>
                <a:spcPct val="100000"/>
              </a:lnSpc>
              <a:spcBef>
                <a:spcPts val="405"/>
              </a:spcBef>
              <a:buChar char="-"/>
              <a:tabLst>
                <a:tab pos="347980" algn="l"/>
              </a:tabLst>
            </a:pPr>
            <a:r>
              <a:rPr sz="1700" spc="-20" dirty="0">
                <a:latin typeface="Times New Roman"/>
                <a:cs typeface="Times New Roman"/>
              </a:rPr>
              <a:t>Предшколска </a:t>
            </a:r>
            <a:r>
              <a:rPr sz="1700" spc="-5" dirty="0">
                <a:latin typeface="Times New Roman"/>
                <a:cs typeface="Times New Roman"/>
              </a:rPr>
              <a:t>установа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Times New Roman"/>
                <a:cs typeface="Times New Roman"/>
              </a:rPr>
              <a:t>Младост</a:t>
            </a:r>
            <a:endParaRPr sz="1700">
              <a:latin typeface="Times New Roman"/>
              <a:cs typeface="Times New Roman"/>
            </a:endParaRPr>
          </a:p>
          <a:p>
            <a:pPr marL="347980" indent="-125095">
              <a:lnSpc>
                <a:spcPct val="100000"/>
              </a:lnSpc>
              <a:spcBef>
                <a:spcPts val="409"/>
              </a:spcBef>
              <a:buChar char="-"/>
              <a:tabLst>
                <a:tab pos="347980" algn="l"/>
              </a:tabLst>
            </a:pPr>
            <a:r>
              <a:rPr sz="1700" spc="-5" dirty="0">
                <a:latin typeface="Times New Roman"/>
                <a:cs typeface="Times New Roman"/>
              </a:rPr>
              <a:t>Општинска </a:t>
            </a:r>
            <a:r>
              <a:rPr sz="1700" spc="-15" dirty="0">
                <a:latin typeface="Times New Roman"/>
                <a:cs typeface="Times New Roman"/>
              </a:rPr>
              <a:t>библиотека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spc="10" dirty="0">
                <a:latin typeface="Times New Roman"/>
                <a:cs typeface="Times New Roman"/>
              </a:rPr>
              <a:t>Сестре</a:t>
            </a: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700" spc="-10" dirty="0">
                <a:latin typeface="Times New Roman"/>
                <a:cs typeface="Times New Roman"/>
              </a:rPr>
              <a:t>Стојановић</a:t>
            </a:r>
            <a:endParaRPr sz="1700">
              <a:latin typeface="Times New Roman"/>
              <a:cs typeface="Times New Roman"/>
            </a:endParaRPr>
          </a:p>
          <a:p>
            <a:pPr marL="347980" indent="-125095">
              <a:lnSpc>
                <a:spcPct val="100000"/>
              </a:lnSpc>
              <a:spcBef>
                <a:spcPts val="405"/>
              </a:spcBef>
              <a:buChar char="-"/>
              <a:tabLst>
                <a:tab pos="347980" algn="l"/>
              </a:tabLst>
            </a:pPr>
            <a:r>
              <a:rPr sz="1700" spc="-15" dirty="0">
                <a:latin typeface="Times New Roman"/>
                <a:cs typeface="Times New Roman"/>
              </a:rPr>
              <a:t>Туристички </a:t>
            </a:r>
            <a:r>
              <a:rPr sz="1700" spc="-5" dirty="0">
                <a:latin typeface="Times New Roman"/>
                <a:cs typeface="Times New Roman"/>
              </a:rPr>
              <a:t>организација </a:t>
            </a:r>
            <a:r>
              <a:rPr sz="1700" dirty="0">
                <a:latin typeface="Times New Roman"/>
                <a:cs typeface="Times New Roman"/>
              </a:rPr>
              <a:t>општине</a:t>
            </a: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700" dirty="0">
                <a:latin typeface="Times New Roman"/>
                <a:cs typeface="Times New Roman"/>
              </a:rPr>
              <a:t>Црна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Трава</a:t>
            </a:r>
            <a:endParaRPr sz="1700">
              <a:latin typeface="Times New Roman"/>
              <a:cs typeface="Times New Roman"/>
            </a:endParaRPr>
          </a:p>
          <a:p>
            <a:pPr marL="347980" indent="-125095">
              <a:lnSpc>
                <a:spcPct val="100000"/>
              </a:lnSpc>
              <a:spcBef>
                <a:spcPts val="409"/>
              </a:spcBef>
              <a:buChar char="-"/>
              <a:tabLst>
                <a:tab pos="347980" algn="l"/>
              </a:tabLst>
            </a:pPr>
            <a:r>
              <a:rPr sz="1700" dirty="0">
                <a:latin typeface="Times New Roman"/>
                <a:cs typeface="Times New Roman"/>
              </a:rPr>
              <a:t>Месне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заједнице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94917" y="3907637"/>
            <a:ext cx="6912609" cy="1839595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8415">
              <a:lnSpc>
                <a:spcPct val="100000"/>
              </a:lnSpc>
              <a:spcBef>
                <a:spcPts val="505"/>
              </a:spcBef>
            </a:pPr>
            <a:r>
              <a:rPr sz="1700" b="1" spc="5" dirty="0">
                <a:latin typeface="Times New Roman"/>
                <a:cs typeface="Times New Roman"/>
              </a:rPr>
              <a:t>Остали </a:t>
            </a:r>
            <a:r>
              <a:rPr sz="1700" b="1" spc="-5" dirty="0">
                <a:latin typeface="Times New Roman"/>
                <a:cs typeface="Times New Roman"/>
              </a:rPr>
              <a:t>корисници </a:t>
            </a:r>
            <a:r>
              <a:rPr sz="1700" b="1" dirty="0">
                <a:latin typeface="Times New Roman"/>
                <a:cs typeface="Times New Roman"/>
              </a:rPr>
              <a:t>јавних</a:t>
            </a:r>
            <a:r>
              <a:rPr sz="1700" b="1" spc="-140" dirty="0">
                <a:latin typeface="Times New Roman"/>
                <a:cs typeface="Times New Roman"/>
              </a:rPr>
              <a:t> </a:t>
            </a:r>
            <a:r>
              <a:rPr sz="1700" b="1" dirty="0">
                <a:latin typeface="Times New Roman"/>
                <a:cs typeface="Times New Roman"/>
              </a:rPr>
              <a:t>средстава:</a:t>
            </a:r>
            <a:endParaRPr sz="1700">
              <a:latin typeface="Times New Roman"/>
              <a:cs typeface="Times New Roman"/>
            </a:endParaRPr>
          </a:p>
          <a:p>
            <a:pPr marL="347980" indent="-125730">
              <a:lnSpc>
                <a:spcPct val="100000"/>
              </a:lnSpc>
              <a:spcBef>
                <a:spcPts val="409"/>
              </a:spcBef>
              <a:buChar char="-"/>
              <a:tabLst>
                <a:tab pos="348615" algn="l"/>
              </a:tabLst>
            </a:pPr>
            <a:r>
              <a:rPr sz="1700" dirty="0">
                <a:latin typeface="Times New Roman"/>
                <a:cs typeface="Times New Roman"/>
              </a:rPr>
              <a:t>Образовне </a:t>
            </a:r>
            <a:r>
              <a:rPr sz="1700" spc="-10" dirty="0">
                <a:latin typeface="Times New Roman"/>
                <a:cs typeface="Times New Roman"/>
              </a:rPr>
              <a:t>институције</a:t>
            </a:r>
            <a:r>
              <a:rPr sz="1700" spc="-7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(школе)</a:t>
            </a:r>
            <a:endParaRPr sz="1700">
              <a:latin typeface="Times New Roman"/>
              <a:cs typeface="Times New Roman"/>
            </a:endParaRPr>
          </a:p>
          <a:p>
            <a:pPr marL="347980" indent="-125730">
              <a:lnSpc>
                <a:spcPct val="100000"/>
              </a:lnSpc>
              <a:spcBef>
                <a:spcPts val="405"/>
              </a:spcBef>
              <a:buChar char="-"/>
              <a:tabLst>
                <a:tab pos="348615" algn="l"/>
              </a:tabLst>
            </a:pPr>
            <a:r>
              <a:rPr sz="1700" spc="-5" dirty="0">
                <a:latin typeface="Times New Roman"/>
                <a:cs typeface="Times New Roman"/>
              </a:rPr>
              <a:t>Здравствене </a:t>
            </a:r>
            <a:r>
              <a:rPr sz="1700" spc="-10" dirty="0">
                <a:latin typeface="Times New Roman"/>
                <a:cs typeface="Times New Roman"/>
              </a:rPr>
              <a:t>институције </a:t>
            </a:r>
            <a:r>
              <a:rPr sz="1700" spc="-5" dirty="0">
                <a:latin typeface="Times New Roman"/>
                <a:cs typeface="Times New Roman"/>
              </a:rPr>
              <a:t>(дом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здравља)</a:t>
            </a:r>
            <a:endParaRPr sz="1700">
              <a:latin typeface="Times New Roman"/>
              <a:cs typeface="Times New Roman"/>
            </a:endParaRPr>
          </a:p>
          <a:p>
            <a:pPr marL="347980" indent="-125730">
              <a:lnSpc>
                <a:spcPct val="100000"/>
              </a:lnSpc>
              <a:spcBef>
                <a:spcPts val="409"/>
              </a:spcBef>
              <a:buChar char="-"/>
              <a:tabLst>
                <a:tab pos="348615" algn="l"/>
              </a:tabLst>
            </a:pPr>
            <a:r>
              <a:rPr sz="1700" spc="-5" dirty="0">
                <a:latin typeface="Times New Roman"/>
                <a:cs typeface="Times New Roman"/>
              </a:rPr>
              <a:t>Социјалне </a:t>
            </a:r>
            <a:r>
              <a:rPr sz="1700" spc="-10" dirty="0">
                <a:latin typeface="Times New Roman"/>
                <a:cs typeface="Times New Roman"/>
              </a:rPr>
              <a:t>институције </a:t>
            </a:r>
            <a:r>
              <a:rPr sz="1700" dirty="0">
                <a:latin typeface="Times New Roman"/>
                <a:cs typeface="Times New Roman"/>
              </a:rPr>
              <a:t>(Центар за социјални</a:t>
            </a:r>
            <a:r>
              <a:rPr sz="1700" spc="-9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Times New Roman"/>
                <a:cs typeface="Times New Roman"/>
              </a:rPr>
              <a:t>рад)</a:t>
            </a:r>
            <a:endParaRPr sz="1700">
              <a:latin typeface="Times New Roman"/>
              <a:cs typeface="Times New Roman"/>
            </a:endParaRPr>
          </a:p>
          <a:p>
            <a:pPr marL="12700" marR="5080" indent="210185">
              <a:lnSpc>
                <a:spcPct val="100000"/>
              </a:lnSpc>
              <a:spcBef>
                <a:spcPts val="409"/>
              </a:spcBef>
              <a:buChar char="-"/>
              <a:tabLst>
                <a:tab pos="348615" algn="l"/>
              </a:tabLst>
            </a:pPr>
            <a:r>
              <a:rPr sz="1700" spc="-5" dirty="0">
                <a:latin typeface="Times New Roman"/>
                <a:cs typeface="Times New Roman"/>
              </a:rPr>
              <a:t>Непрофитне организације </a:t>
            </a:r>
            <a:r>
              <a:rPr sz="1700" spc="-30" dirty="0">
                <a:latin typeface="Times New Roman"/>
                <a:cs typeface="Times New Roman"/>
              </a:rPr>
              <a:t>(удружења </a:t>
            </a:r>
            <a:r>
              <a:rPr sz="1700" dirty="0">
                <a:latin typeface="Times New Roman"/>
                <a:cs typeface="Times New Roman"/>
              </a:rPr>
              <a:t>грађана, </a:t>
            </a:r>
            <a:r>
              <a:rPr sz="1700" spc="-5" dirty="0">
                <a:latin typeface="Times New Roman"/>
                <a:cs typeface="Times New Roman"/>
              </a:rPr>
              <a:t>невладине организације,  итд.)</a:t>
            </a:r>
            <a:endParaRPr sz="1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4633" y="365836"/>
            <a:ext cx="509460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>
                <a:latin typeface="Times New Roman"/>
                <a:cs typeface="Times New Roman"/>
              </a:rPr>
              <a:t>Како </a:t>
            </a:r>
            <a:r>
              <a:rPr spc="5" dirty="0">
                <a:latin typeface="Times New Roman"/>
                <a:cs typeface="Times New Roman"/>
              </a:rPr>
              <a:t>настаје </a:t>
            </a:r>
            <a:r>
              <a:rPr spc="-25" dirty="0">
                <a:latin typeface="Times New Roman"/>
                <a:cs typeface="Times New Roman"/>
              </a:rPr>
              <a:t>буџет</a:t>
            </a:r>
            <a:r>
              <a:rPr spc="-65" dirty="0">
                <a:latin typeface="Times New Roman"/>
                <a:cs typeface="Times New Roman"/>
              </a:rPr>
              <a:t> </a:t>
            </a:r>
            <a:r>
              <a:rPr spc="-10" dirty="0">
                <a:latin typeface="Times New Roman"/>
                <a:cs typeface="Times New Roman"/>
              </a:rPr>
              <a:t>општине?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4571" y="1364361"/>
            <a:ext cx="8343265" cy="46913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7620" algn="just">
              <a:lnSpc>
                <a:spcPct val="100000"/>
              </a:lnSpc>
              <a:spcBef>
                <a:spcPts val="105"/>
              </a:spcBef>
            </a:pPr>
            <a:r>
              <a:rPr sz="1700" b="1" spc="-15" dirty="0">
                <a:latin typeface="Times New Roman"/>
                <a:cs typeface="Times New Roman"/>
              </a:rPr>
              <a:t>БУЏЕТ </a:t>
            </a:r>
            <a:r>
              <a:rPr sz="1700" dirty="0">
                <a:latin typeface="Times New Roman"/>
                <a:cs typeface="Times New Roman"/>
              </a:rPr>
              <a:t>општине је правни </a:t>
            </a:r>
            <a:r>
              <a:rPr sz="1700" spc="-15" dirty="0">
                <a:latin typeface="Times New Roman"/>
                <a:cs typeface="Times New Roman"/>
              </a:rPr>
              <a:t>документ </a:t>
            </a:r>
            <a:r>
              <a:rPr sz="1700" spc="-30" dirty="0">
                <a:latin typeface="Times New Roman"/>
                <a:cs typeface="Times New Roman"/>
              </a:rPr>
              <a:t>који </a:t>
            </a:r>
            <a:r>
              <a:rPr sz="1700" spc="-10" dirty="0">
                <a:latin typeface="Times New Roman"/>
                <a:cs typeface="Times New Roman"/>
              </a:rPr>
              <a:t>утврђује </a:t>
            </a:r>
            <a:r>
              <a:rPr sz="1700" spc="-5" dirty="0">
                <a:latin typeface="Times New Roman"/>
                <a:cs typeface="Times New Roman"/>
              </a:rPr>
              <a:t>план </a:t>
            </a:r>
            <a:r>
              <a:rPr sz="1700" spc="-20" dirty="0">
                <a:latin typeface="Times New Roman"/>
                <a:cs typeface="Times New Roman"/>
              </a:rPr>
              <a:t>прихода </a:t>
            </a:r>
            <a:r>
              <a:rPr sz="1700" dirty="0">
                <a:latin typeface="Times New Roman"/>
                <a:cs typeface="Times New Roman"/>
              </a:rPr>
              <a:t>и </a:t>
            </a:r>
            <a:r>
              <a:rPr sz="1700" spc="-5" dirty="0">
                <a:latin typeface="Times New Roman"/>
                <a:cs typeface="Times New Roman"/>
              </a:rPr>
              <a:t>примања </a:t>
            </a:r>
            <a:r>
              <a:rPr sz="1700" dirty="0">
                <a:latin typeface="Times New Roman"/>
                <a:cs typeface="Times New Roman"/>
              </a:rPr>
              <a:t>и </a:t>
            </a:r>
            <a:r>
              <a:rPr sz="1700" spc="-25" dirty="0">
                <a:latin typeface="Times New Roman"/>
                <a:cs typeface="Times New Roman"/>
              </a:rPr>
              <a:t>расхода </a:t>
            </a:r>
            <a:r>
              <a:rPr sz="1700" dirty="0">
                <a:latin typeface="Times New Roman"/>
                <a:cs typeface="Times New Roman"/>
              </a:rPr>
              <a:t>и  </a:t>
            </a:r>
            <a:r>
              <a:rPr sz="1700" spc="-10" dirty="0">
                <a:latin typeface="Times New Roman"/>
                <a:cs typeface="Times New Roman"/>
              </a:rPr>
              <a:t>издатака </a:t>
            </a:r>
            <a:r>
              <a:rPr sz="1700" dirty="0">
                <a:latin typeface="Times New Roman"/>
                <a:cs typeface="Times New Roman"/>
              </a:rPr>
              <a:t>општине </a:t>
            </a:r>
            <a:r>
              <a:rPr sz="1700" spc="-5" dirty="0">
                <a:latin typeface="Times New Roman"/>
                <a:cs typeface="Times New Roman"/>
              </a:rPr>
              <a:t>за </a:t>
            </a:r>
            <a:r>
              <a:rPr sz="1700" spc="-40" dirty="0">
                <a:latin typeface="Times New Roman"/>
                <a:cs typeface="Times New Roman"/>
              </a:rPr>
              <a:t>буџетску, </a:t>
            </a:r>
            <a:r>
              <a:rPr sz="1700" spc="-5" dirty="0">
                <a:latin typeface="Times New Roman"/>
                <a:cs typeface="Times New Roman"/>
              </a:rPr>
              <a:t>односно календарску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spc="-45" dirty="0">
                <a:latin typeface="Times New Roman"/>
                <a:cs typeface="Times New Roman"/>
              </a:rPr>
              <a:t>годину.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700" spc="-65" dirty="0">
                <a:latin typeface="Times New Roman"/>
                <a:cs typeface="Times New Roman"/>
              </a:rPr>
              <a:t>То </a:t>
            </a:r>
            <a:r>
              <a:rPr sz="1700" spc="-10" dirty="0">
                <a:latin typeface="Times New Roman"/>
                <a:cs typeface="Times New Roman"/>
              </a:rPr>
              <a:t>значи </a:t>
            </a:r>
            <a:r>
              <a:rPr sz="1700" dirty="0">
                <a:latin typeface="Times New Roman"/>
                <a:cs typeface="Times New Roman"/>
              </a:rPr>
              <a:t>да </a:t>
            </a:r>
            <a:r>
              <a:rPr sz="1700" spc="-10" dirty="0">
                <a:latin typeface="Times New Roman"/>
                <a:cs typeface="Times New Roman"/>
              </a:rPr>
              <a:t>овај </a:t>
            </a:r>
            <a:r>
              <a:rPr sz="1700" spc="-15" dirty="0">
                <a:latin typeface="Times New Roman"/>
                <a:cs typeface="Times New Roman"/>
              </a:rPr>
              <a:t>документ </a:t>
            </a:r>
            <a:r>
              <a:rPr sz="1700" spc="-5" dirty="0">
                <a:latin typeface="Times New Roman"/>
                <a:cs typeface="Times New Roman"/>
              </a:rPr>
              <a:t>представља </a:t>
            </a:r>
            <a:r>
              <a:rPr sz="1700" spc="-10" dirty="0">
                <a:latin typeface="Times New Roman"/>
                <a:cs typeface="Times New Roman"/>
              </a:rPr>
              <a:t>предвиђање </a:t>
            </a:r>
            <a:r>
              <a:rPr sz="1700" spc="-40" dirty="0">
                <a:latin typeface="Times New Roman"/>
                <a:cs typeface="Times New Roman"/>
              </a:rPr>
              <a:t>колико </a:t>
            </a:r>
            <a:r>
              <a:rPr sz="1700" spc="-5" dirty="0">
                <a:latin typeface="Times New Roman"/>
                <a:cs typeface="Times New Roman"/>
              </a:rPr>
              <a:t>ће </a:t>
            </a:r>
            <a:r>
              <a:rPr sz="1700" spc="15" dirty="0">
                <a:latin typeface="Times New Roman"/>
                <a:cs typeface="Times New Roman"/>
              </a:rPr>
              <a:t>се </a:t>
            </a:r>
            <a:r>
              <a:rPr sz="1700" spc="-5" dirty="0">
                <a:latin typeface="Times New Roman"/>
                <a:cs typeface="Times New Roman"/>
              </a:rPr>
              <a:t>новца </a:t>
            </a:r>
            <a:r>
              <a:rPr sz="1700" spc="-30" dirty="0">
                <a:latin typeface="Times New Roman"/>
                <a:cs typeface="Times New Roman"/>
              </a:rPr>
              <a:t>од </a:t>
            </a:r>
            <a:r>
              <a:rPr sz="1700" spc="-5" dirty="0">
                <a:latin typeface="Times New Roman"/>
                <a:cs typeface="Times New Roman"/>
              </a:rPr>
              <a:t>грађана</a:t>
            </a:r>
            <a:r>
              <a:rPr sz="1700" spc="28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и</a:t>
            </a:r>
            <a:endParaRPr sz="17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700" spc="-5" dirty="0">
                <a:latin typeface="Times New Roman"/>
                <a:cs typeface="Times New Roman"/>
              </a:rPr>
              <a:t>привреде </a:t>
            </a:r>
            <a:r>
              <a:rPr sz="1700" dirty="0">
                <a:latin typeface="Times New Roman"/>
                <a:cs typeface="Times New Roman"/>
              </a:rPr>
              <a:t>у </a:t>
            </a:r>
            <a:r>
              <a:rPr sz="1700" spc="-20" dirty="0">
                <a:latin typeface="Times New Roman"/>
                <a:cs typeface="Times New Roman"/>
              </a:rPr>
              <a:t>току </a:t>
            </a:r>
            <a:r>
              <a:rPr sz="1700" spc="-10" dirty="0">
                <a:latin typeface="Times New Roman"/>
                <a:cs typeface="Times New Roman"/>
              </a:rPr>
              <a:t>једне </a:t>
            </a:r>
            <a:r>
              <a:rPr sz="1700" spc="-20" dirty="0">
                <a:latin typeface="Times New Roman"/>
                <a:cs typeface="Times New Roman"/>
              </a:rPr>
              <a:t>године </a:t>
            </a:r>
            <a:r>
              <a:rPr sz="1700" spc="-10" dirty="0">
                <a:latin typeface="Times New Roman"/>
                <a:cs typeface="Times New Roman"/>
              </a:rPr>
              <a:t>прикупити </a:t>
            </a:r>
            <a:r>
              <a:rPr sz="1700" dirty="0">
                <a:latin typeface="Times New Roman"/>
                <a:cs typeface="Times New Roman"/>
              </a:rPr>
              <a:t>и на </a:t>
            </a:r>
            <a:r>
              <a:rPr sz="1700" spc="-30" dirty="0">
                <a:latin typeface="Times New Roman"/>
                <a:cs typeface="Times New Roman"/>
              </a:rPr>
              <a:t>који </a:t>
            </a:r>
            <a:r>
              <a:rPr sz="1700" spc="-15" dirty="0">
                <a:latin typeface="Times New Roman"/>
                <a:cs typeface="Times New Roman"/>
              </a:rPr>
              <a:t>начин </a:t>
            </a:r>
            <a:r>
              <a:rPr sz="1700" spc="-10" dirty="0">
                <a:latin typeface="Times New Roman"/>
                <a:cs typeface="Times New Roman"/>
              </a:rPr>
              <a:t>ће </a:t>
            </a:r>
            <a:r>
              <a:rPr sz="1700" spc="15" dirty="0">
                <a:latin typeface="Times New Roman"/>
                <a:cs typeface="Times New Roman"/>
              </a:rPr>
              <a:t>се </a:t>
            </a:r>
            <a:r>
              <a:rPr sz="1700" spc="10" dirty="0">
                <a:latin typeface="Times New Roman"/>
                <a:cs typeface="Times New Roman"/>
              </a:rPr>
              <a:t>тај </a:t>
            </a:r>
            <a:r>
              <a:rPr sz="1700" spc="-5" dirty="0">
                <a:latin typeface="Times New Roman"/>
                <a:cs typeface="Times New Roman"/>
              </a:rPr>
              <a:t>новац</a:t>
            </a:r>
            <a:r>
              <a:rPr sz="1700" spc="3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трошити.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700" spc="-5" dirty="0">
                <a:latin typeface="Times New Roman"/>
                <a:cs typeface="Times New Roman"/>
              </a:rPr>
              <a:t>Из </a:t>
            </a:r>
            <a:r>
              <a:rPr sz="1700" spc="-15" dirty="0">
                <a:latin typeface="Times New Roman"/>
                <a:cs typeface="Times New Roman"/>
              </a:rPr>
              <a:t>општинског буџета </a:t>
            </a:r>
            <a:r>
              <a:rPr sz="1700" spc="15" dirty="0">
                <a:latin typeface="Times New Roman"/>
                <a:cs typeface="Times New Roman"/>
              </a:rPr>
              <a:t>се </a:t>
            </a:r>
            <a:r>
              <a:rPr sz="1700" spc="-40" dirty="0">
                <a:latin typeface="Times New Roman"/>
                <a:cs typeface="Times New Roman"/>
              </a:rPr>
              <a:t>током </a:t>
            </a:r>
            <a:r>
              <a:rPr sz="1700" spc="-20" dirty="0">
                <a:latin typeface="Times New Roman"/>
                <a:cs typeface="Times New Roman"/>
              </a:rPr>
              <a:t>године </a:t>
            </a:r>
            <a:r>
              <a:rPr sz="1700" spc="-5" dirty="0">
                <a:latin typeface="Times New Roman"/>
                <a:cs typeface="Times New Roman"/>
              </a:rPr>
              <a:t>плаћају </a:t>
            </a:r>
            <a:r>
              <a:rPr sz="1700" spc="5" dirty="0">
                <a:latin typeface="Times New Roman"/>
                <a:cs typeface="Times New Roman"/>
              </a:rPr>
              <a:t>све </a:t>
            </a:r>
            <a:r>
              <a:rPr sz="1700" spc="-5" dirty="0">
                <a:latin typeface="Times New Roman"/>
                <a:cs typeface="Times New Roman"/>
              </a:rPr>
              <a:t>обавезе </a:t>
            </a:r>
            <a:r>
              <a:rPr sz="1700" spc="-10" dirty="0">
                <a:latin typeface="Times New Roman"/>
                <a:cs typeface="Times New Roman"/>
              </a:rPr>
              <a:t>локалне самоуправе. </a:t>
            </a:r>
            <a:r>
              <a:rPr sz="1700" spc="-15" dirty="0">
                <a:latin typeface="Times New Roman"/>
                <a:cs typeface="Times New Roman"/>
              </a:rPr>
              <a:t>Исто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тако</a:t>
            </a:r>
            <a:endParaRPr sz="17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700" dirty="0">
                <a:latin typeface="Times New Roman"/>
                <a:cs typeface="Times New Roman"/>
              </a:rPr>
              <a:t>у </a:t>
            </a:r>
            <a:r>
              <a:rPr sz="1700" spc="-30" dirty="0">
                <a:latin typeface="Times New Roman"/>
                <a:cs typeface="Times New Roman"/>
              </a:rPr>
              <a:t>буџет </a:t>
            </a:r>
            <a:r>
              <a:rPr sz="1700" spc="15" dirty="0">
                <a:latin typeface="Times New Roman"/>
                <a:cs typeface="Times New Roman"/>
              </a:rPr>
              <a:t>се </a:t>
            </a:r>
            <a:r>
              <a:rPr sz="1700" dirty="0">
                <a:latin typeface="Times New Roman"/>
                <a:cs typeface="Times New Roman"/>
              </a:rPr>
              <a:t>сливају </a:t>
            </a:r>
            <a:r>
              <a:rPr sz="1700" spc="-20" dirty="0">
                <a:latin typeface="Times New Roman"/>
                <a:cs typeface="Times New Roman"/>
              </a:rPr>
              <a:t>приходи </a:t>
            </a:r>
            <a:r>
              <a:rPr sz="1700" dirty="0">
                <a:latin typeface="Times New Roman"/>
                <a:cs typeface="Times New Roman"/>
              </a:rPr>
              <a:t>из </a:t>
            </a:r>
            <a:r>
              <a:rPr sz="1700" spc="-25" dirty="0">
                <a:latin typeface="Times New Roman"/>
                <a:cs typeface="Times New Roman"/>
              </a:rPr>
              <a:t>којих </a:t>
            </a:r>
            <a:r>
              <a:rPr sz="1700" spc="15" dirty="0">
                <a:latin typeface="Times New Roman"/>
                <a:cs typeface="Times New Roman"/>
              </a:rPr>
              <a:t>се </a:t>
            </a:r>
            <a:r>
              <a:rPr sz="1700" spc="-15" dirty="0">
                <a:latin typeface="Times New Roman"/>
                <a:cs typeface="Times New Roman"/>
              </a:rPr>
              <a:t>подмирују </a:t>
            </a:r>
            <a:r>
              <a:rPr sz="1700" spc="-5" dirty="0">
                <a:latin typeface="Times New Roman"/>
                <a:cs typeface="Times New Roman"/>
              </a:rPr>
              <a:t>те</a:t>
            </a:r>
            <a:r>
              <a:rPr sz="1700" spc="4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обавезе.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700" spc="-5" dirty="0">
                <a:latin typeface="Times New Roman"/>
                <a:cs typeface="Times New Roman"/>
              </a:rPr>
              <a:t>Председник</a:t>
            </a:r>
            <a:r>
              <a:rPr sz="1700" spc="4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општине</a:t>
            </a:r>
            <a:r>
              <a:rPr sz="1700" spc="4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и</a:t>
            </a:r>
            <a:r>
              <a:rPr sz="1700" spc="5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локална</a:t>
            </a:r>
            <a:r>
              <a:rPr sz="1700" spc="7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управа</a:t>
            </a:r>
            <a:r>
              <a:rPr sz="1700" spc="7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спроводе</a:t>
            </a:r>
            <a:r>
              <a:rPr sz="1700" spc="5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општинску</a:t>
            </a:r>
            <a:r>
              <a:rPr sz="1700" spc="25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политику,</a:t>
            </a:r>
            <a:r>
              <a:rPr sz="1700" spc="6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а</a:t>
            </a:r>
            <a:r>
              <a:rPr sz="1700" spc="70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главна</a:t>
            </a:r>
            <a:r>
              <a:rPr sz="1700" spc="7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полуга</a:t>
            </a:r>
            <a:r>
              <a:rPr sz="1700" spc="6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те</a:t>
            </a:r>
            <a:endParaRPr sz="17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700" spc="-15" dirty="0">
                <a:latin typeface="Times New Roman"/>
                <a:cs typeface="Times New Roman"/>
              </a:rPr>
              <a:t>политике </a:t>
            </a:r>
            <a:r>
              <a:rPr sz="1700" dirty="0">
                <a:latin typeface="Times New Roman"/>
                <a:cs typeface="Times New Roman"/>
              </a:rPr>
              <a:t>и развоја је </a:t>
            </a:r>
            <a:r>
              <a:rPr sz="1700" spc="-5" dirty="0">
                <a:latin typeface="Times New Roman"/>
                <a:cs typeface="Times New Roman"/>
              </a:rPr>
              <a:t>управо </a:t>
            </a:r>
            <a:r>
              <a:rPr sz="1700" spc="-30" dirty="0">
                <a:latin typeface="Times New Roman"/>
                <a:cs typeface="Times New Roman"/>
              </a:rPr>
              <a:t>буџет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општине.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1700" spc="-20" dirty="0">
                <a:latin typeface="Times New Roman"/>
                <a:cs typeface="Times New Roman"/>
              </a:rPr>
              <a:t>Приликом </a:t>
            </a:r>
            <a:r>
              <a:rPr sz="1700" dirty="0">
                <a:latin typeface="Times New Roman"/>
                <a:cs typeface="Times New Roman"/>
              </a:rPr>
              <a:t>дефинисања </a:t>
            </a:r>
            <a:r>
              <a:rPr sz="1700" spc="-45" dirty="0">
                <a:latin typeface="Times New Roman"/>
                <a:cs typeface="Times New Roman"/>
              </a:rPr>
              <a:t>овог, </a:t>
            </a:r>
            <a:r>
              <a:rPr sz="1700" dirty="0">
                <a:latin typeface="Times New Roman"/>
                <a:cs typeface="Times New Roman"/>
              </a:rPr>
              <a:t>за </a:t>
            </a:r>
            <a:r>
              <a:rPr sz="1700" spc="-5" dirty="0">
                <a:latin typeface="Times New Roman"/>
                <a:cs typeface="Times New Roman"/>
              </a:rPr>
              <a:t>општину </a:t>
            </a:r>
            <a:r>
              <a:rPr sz="1700" dirty="0">
                <a:latin typeface="Times New Roman"/>
                <a:cs typeface="Times New Roman"/>
              </a:rPr>
              <a:t>Црна </a:t>
            </a:r>
            <a:r>
              <a:rPr sz="1700" spc="-20" dirty="0">
                <a:latin typeface="Times New Roman"/>
                <a:cs typeface="Times New Roman"/>
              </a:rPr>
              <a:t>Трава </a:t>
            </a:r>
            <a:r>
              <a:rPr sz="1700" spc="-5" dirty="0">
                <a:latin typeface="Times New Roman"/>
                <a:cs typeface="Times New Roman"/>
              </a:rPr>
              <a:t>најважнијег </a:t>
            </a:r>
            <a:r>
              <a:rPr sz="1700" spc="-10" dirty="0">
                <a:latin typeface="Times New Roman"/>
                <a:cs typeface="Times New Roman"/>
              </a:rPr>
              <a:t>документа, </a:t>
            </a:r>
            <a:r>
              <a:rPr sz="1700" spc="-25" dirty="0">
                <a:latin typeface="Times New Roman"/>
                <a:cs typeface="Times New Roman"/>
              </a:rPr>
              <a:t>руководе </a:t>
            </a:r>
            <a:r>
              <a:rPr sz="1700" spc="30" dirty="0">
                <a:latin typeface="Times New Roman"/>
                <a:cs typeface="Times New Roman"/>
              </a:rPr>
              <a:t>се  </a:t>
            </a:r>
            <a:r>
              <a:rPr sz="1700" spc="-15" dirty="0">
                <a:latin typeface="Times New Roman"/>
                <a:cs typeface="Times New Roman"/>
              </a:rPr>
              <a:t>законским </a:t>
            </a:r>
            <a:r>
              <a:rPr sz="1700" spc="-10" dirty="0">
                <a:latin typeface="Times New Roman"/>
                <a:cs typeface="Times New Roman"/>
              </a:rPr>
              <a:t>оквиром </a:t>
            </a:r>
            <a:r>
              <a:rPr sz="1700" dirty="0">
                <a:latin typeface="Times New Roman"/>
                <a:cs typeface="Times New Roman"/>
              </a:rPr>
              <a:t>и </a:t>
            </a:r>
            <a:r>
              <a:rPr sz="1700" spc="-10" dirty="0">
                <a:latin typeface="Times New Roman"/>
                <a:cs typeface="Times New Roman"/>
              </a:rPr>
              <a:t>прописима, стратешким приоритетима </a:t>
            </a:r>
            <a:r>
              <a:rPr sz="1700" spc="-5" dirty="0">
                <a:latin typeface="Times New Roman"/>
                <a:cs typeface="Times New Roman"/>
              </a:rPr>
              <a:t>развоја </a:t>
            </a:r>
            <a:r>
              <a:rPr sz="1700" dirty="0">
                <a:latin typeface="Times New Roman"/>
                <a:cs typeface="Times New Roman"/>
              </a:rPr>
              <a:t>и </a:t>
            </a:r>
            <a:r>
              <a:rPr sz="1700" spc="-10" dirty="0">
                <a:latin typeface="Times New Roman"/>
                <a:cs typeface="Times New Roman"/>
              </a:rPr>
              <a:t>другим  </a:t>
            </a:r>
            <a:r>
              <a:rPr sz="1700" spc="-5" dirty="0">
                <a:latin typeface="Times New Roman"/>
                <a:cs typeface="Times New Roman"/>
              </a:rPr>
              <a:t>елементима.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700" dirty="0">
                <a:latin typeface="Times New Roman"/>
                <a:cs typeface="Times New Roman"/>
              </a:rPr>
              <a:t>Реалност је </a:t>
            </a:r>
            <a:r>
              <a:rPr sz="1700" spc="-10" dirty="0">
                <a:latin typeface="Times New Roman"/>
                <a:cs typeface="Times New Roman"/>
              </a:rPr>
              <a:t>таква </a:t>
            </a:r>
            <a:r>
              <a:rPr sz="1700" spc="-15" dirty="0">
                <a:latin typeface="Times New Roman"/>
                <a:cs typeface="Times New Roman"/>
              </a:rPr>
              <a:t>да </a:t>
            </a:r>
            <a:r>
              <a:rPr sz="1700" dirty="0">
                <a:latin typeface="Times New Roman"/>
                <a:cs typeface="Times New Roman"/>
              </a:rPr>
              <a:t>постоје </a:t>
            </a:r>
            <a:r>
              <a:rPr sz="1700" spc="-15" dirty="0">
                <a:latin typeface="Times New Roman"/>
                <a:cs typeface="Times New Roman"/>
              </a:rPr>
              <a:t>велике </a:t>
            </a:r>
            <a:r>
              <a:rPr sz="1700" spc="-10" dirty="0">
                <a:latin typeface="Times New Roman"/>
                <a:cs typeface="Times New Roman"/>
              </a:rPr>
              <a:t>разлике </a:t>
            </a:r>
            <a:r>
              <a:rPr sz="1700" dirty="0">
                <a:latin typeface="Times New Roman"/>
                <a:cs typeface="Times New Roman"/>
              </a:rPr>
              <a:t>између </a:t>
            </a:r>
            <a:r>
              <a:rPr sz="1700" spc="-10" dirty="0">
                <a:latin typeface="Times New Roman"/>
                <a:cs typeface="Times New Roman"/>
              </a:rPr>
              <a:t>жеља </a:t>
            </a:r>
            <a:r>
              <a:rPr sz="1700" dirty="0">
                <a:latin typeface="Times New Roman"/>
                <a:cs typeface="Times New Roman"/>
              </a:rPr>
              <a:t>и могућности, </a:t>
            </a:r>
            <a:r>
              <a:rPr sz="1700" spc="-25" dirty="0">
                <a:latin typeface="Times New Roman"/>
                <a:cs typeface="Times New Roman"/>
              </a:rPr>
              <a:t>тако </a:t>
            </a:r>
            <a:r>
              <a:rPr sz="1700" spc="-5" dirty="0">
                <a:latin typeface="Times New Roman"/>
                <a:cs typeface="Times New Roman"/>
              </a:rPr>
              <a:t>да</a:t>
            </a:r>
            <a:r>
              <a:rPr sz="1700" spc="9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креирање</a:t>
            </a:r>
            <a:endParaRPr sz="17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700" spc="-20" dirty="0">
                <a:latin typeface="Times New Roman"/>
                <a:cs typeface="Times New Roman"/>
              </a:rPr>
              <a:t>буџета </a:t>
            </a:r>
            <a:r>
              <a:rPr sz="1700" spc="-15" dirty="0">
                <a:latin typeface="Times New Roman"/>
                <a:cs typeface="Times New Roman"/>
              </a:rPr>
              <a:t>подразумева </a:t>
            </a:r>
            <a:r>
              <a:rPr sz="1700" spc="-5" dirty="0">
                <a:latin typeface="Times New Roman"/>
                <a:cs typeface="Times New Roman"/>
              </a:rPr>
              <a:t>утврђивање </a:t>
            </a:r>
            <a:r>
              <a:rPr sz="1700" dirty="0">
                <a:latin typeface="Times New Roman"/>
                <a:cs typeface="Times New Roman"/>
              </a:rPr>
              <a:t>приоритета и прављење</a:t>
            </a:r>
            <a:r>
              <a:rPr sz="1700" spc="-6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компромиса.</a:t>
            </a:r>
            <a:endParaRPr sz="1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6478" y="510362"/>
            <a:ext cx="7990840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000" spc="-95" dirty="0">
                <a:latin typeface="Times New Roman"/>
                <a:cs typeface="Times New Roman"/>
              </a:rPr>
              <a:t>Ко </a:t>
            </a:r>
            <a:r>
              <a:rPr sz="4000" spc="-10" dirty="0">
                <a:latin typeface="Times New Roman"/>
                <a:cs typeface="Times New Roman"/>
              </a:rPr>
              <a:t>учествује </a:t>
            </a:r>
            <a:r>
              <a:rPr sz="4000" spc="5" dirty="0">
                <a:latin typeface="Times New Roman"/>
                <a:cs typeface="Times New Roman"/>
              </a:rPr>
              <a:t>у </a:t>
            </a:r>
            <a:r>
              <a:rPr sz="4000" spc="-25" dirty="0">
                <a:latin typeface="Times New Roman"/>
                <a:cs typeface="Times New Roman"/>
              </a:rPr>
              <a:t>буџетском</a:t>
            </a:r>
            <a:r>
              <a:rPr sz="4000" spc="-75" dirty="0">
                <a:latin typeface="Times New Roman"/>
                <a:cs typeface="Times New Roman"/>
              </a:rPr>
              <a:t> </a:t>
            </a:r>
            <a:r>
              <a:rPr sz="4000" spc="5" dirty="0">
                <a:latin typeface="Times New Roman"/>
                <a:cs typeface="Times New Roman"/>
              </a:rPr>
              <a:t>процесу?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87928" y="2612212"/>
            <a:ext cx="1888489" cy="12668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175" algn="ctr">
              <a:lnSpc>
                <a:spcPct val="1276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Општинска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управа 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Председник</a:t>
            </a:r>
            <a:r>
              <a:rPr sz="16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општине 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Општинско</a:t>
            </a:r>
            <a:r>
              <a:rPr sz="16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веће</a:t>
            </a:r>
            <a:endParaRPr sz="160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505"/>
              </a:spcBef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Скупштина</a:t>
            </a:r>
            <a:r>
              <a:rPr sz="16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општине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281928" y="2993135"/>
            <a:ext cx="265430" cy="265430"/>
          </a:xfrm>
          <a:custGeom>
            <a:avLst/>
            <a:gdLst/>
            <a:ahLst/>
            <a:cxnLst/>
            <a:rect l="l" t="t" r="r" b="b"/>
            <a:pathLst>
              <a:path w="265429" h="265429">
                <a:moveTo>
                  <a:pt x="132587" y="0"/>
                </a:moveTo>
                <a:lnTo>
                  <a:pt x="90659" y="6754"/>
                </a:lnTo>
                <a:lnTo>
                  <a:pt x="54260" y="25566"/>
                </a:lnTo>
                <a:lnTo>
                  <a:pt x="25566" y="54260"/>
                </a:lnTo>
                <a:lnTo>
                  <a:pt x="6754" y="90659"/>
                </a:lnTo>
                <a:lnTo>
                  <a:pt x="0" y="132587"/>
                </a:lnTo>
                <a:lnTo>
                  <a:pt x="6754" y="174516"/>
                </a:lnTo>
                <a:lnTo>
                  <a:pt x="25566" y="210915"/>
                </a:lnTo>
                <a:lnTo>
                  <a:pt x="54260" y="239609"/>
                </a:lnTo>
                <a:lnTo>
                  <a:pt x="90659" y="258421"/>
                </a:lnTo>
                <a:lnTo>
                  <a:pt x="132587" y="265175"/>
                </a:lnTo>
                <a:lnTo>
                  <a:pt x="174516" y="258421"/>
                </a:lnTo>
                <a:lnTo>
                  <a:pt x="210915" y="239609"/>
                </a:lnTo>
                <a:lnTo>
                  <a:pt x="239609" y="210915"/>
                </a:lnTo>
                <a:lnTo>
                  <a:pt x="258421" y="174516"/>
                </a:lnTo>
                <a:lnTo>
                  <a:pt x="265175" y="132587"/>
                </a:lnTo>
                <a:lnTo>
                  <a:pt x="258421" y="90659"/>
                </a:lnTo>
                <a:lnTo>
                  <a:pt x="239609" y="54260"/>
                </a:lnTo>
                <a:lnTo>
                  <a:pt x="210915" y="25566"/>
                </a:lnTo>
                <a:lnTo>
                  <a:pt x="174516" y="6754"/>
                </a:lnTo>
                <a:lnTo>
                  <a:pt x="132587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92936" y="1502663"/>
            <a:ext cx="5998464" cy="43159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739010" y="2290419"/>
            <a:ext cx="1393825" cy="1187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0340" marR="5080" indent="-168275">
              <a:lnSpc>
                <a:spcPct val="127299"/>
              </a:lnSpc>
              <a:spcBef>
                <a:spcPts val="95"/>
              </a:spcBef>
            </a:pPr>
            <a:r>
              <a:rPr sz="1100" spc="-5" dirty="0">
                <a:solidFill>
                  <a:srgbClr val="375F92"/>
                </a:solidFill>
                <a:latin typeface="Calibri"/>
                <a:cs typeface="Calibri"/>
              </a:rPr>
              <a:t>Предшколска установа  Месне</a:t>
            </a:r>
            <a:r>
              <a:rPr sz="1100" spc="-2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375F92"/>
                </a:solidFill>
                <a:latin typeface="Calibri"/>
                <a:cs typeface="Calibri"/>
              </a:rPr>
              <a:t>заједнице</a:t>
            </a:r>
            <a:endParaRPr sz="1100">
              <a:latin typeface="Calibri"/>
              <a:cs typeface="Calibri"/>
            </a:endParaRPr>
          </a:p>
          <a:p>
            <a:pPr marL="363220">
              <a:lnSpc>
                <a:spcPts val="1260"/>
              </a:lnSpc>
              <a:spcBef>
                <a:spcPts val="360"/>
              </a:spcBef>
            </a:pPr>
            <a:r>
              <a:rPr sz="1100" dirty="0">
                <a:solidFill>
                  <a:srgbClr val="375F92"/>
                </a:solidFill>
                <a:latin typeface="Calibri"/>
                <a:cs typeface="Calibri"/>
              </a:rPr>
              <a:t>Општинска</a:t>
            </a:r>
            <a:endParaRPr sz="1100">
              <a:latin typeface="Calibri"/>
              <a:cs typeface="Calibri"/>
            </a:endParaRPr>
          </a:p>
          <a:p>
            <a:pPr marL="344805">
              <a:lnSpc>
                <a:spcPts val="1260"/>
              </a:lnSpc>
            </a:pPr>
            <a:r>
              <a:rPr sz="1100" dirty="0">
                <a:solidFill>
                  <a:srgbClr val="375F92"/>
                </a:solidFill>
                <a:latin typeface="Calibri"/>
                <a:cs typeface="Calibri"/>
              </a:rPr>
              <a:t>библиотека</a:t>
            </a:r>
            <a:endParaRPr sz="1100">
              <a:latin typeface="Calibri"/>
              <a:cs typeface="Calibri"/>
            </a:endParaRPr>
          </a:p>
          <a:p>
            <a:pPr marL="299085" marR="294005" indent="63500">
              <a:lnSpc>
                <a:spcPts val="1220"/>
              </a:lnSpc>
              <a:spcBef>
                <a:spcPts val="484"/>
              </a:spcBef>
            </a:pPr>
            <a:r>
              <a:rPr sz="1100" spc="-5" dirty="0">
                <a:solidFill>
                  <a:srgbClr val="375F92"/>
                </a:solidFill>
                <a:latin typeface="Calibri"/>
                <a:cs typeface="Calibri"/>
              </a:rPr>
              <a:t>Туристичка  </a:t>
            </a:r>
            <a:r>
              <a:rPr sz="1100" spc="-10" dirty="0">
                <a:solidFill>
                  <a:srgbClr val="375F92"/>
                </a:solidFill>
                <a:latin typeface="Calibri"/>
                <a:cs typeface="Calibri"/>
              </a:rPr>
              <a:t>о</a:t>
            </a:r>
            <a:r>
              <a:rPr sz="1100" spc="-5" dirty="0">
                <a:solidFill>
                  <a:srgbClr val="375F92"/>
                </a:solidFill>
                <a:latin typeface="Calibri"/>
                <a:cs typeface="Calibri"/>
              </a:rPr>
              <a:t>р</a:t>
            </a:r>
            <a:r>
              <a:rPr sz="1100" dirty="0">
                <a:solidFill>
                  <a:srgbClr val="375F92"/>
                </a:solidFill>
                <a:latin typeface="Calibri"/>
                <a:cs typeface="Calibri"/>
              </a:rPr>
              <a:t>га</a:t>
            </a:r>
            <a:r>
              <a:rPr sz="1100" spc="10" dirty="0">
                <a:solidFill>
                  <a:srgbClr val="375F92"/>
                </a:solidFill>
                <a:latin typeface="Calibri"/>
                <a:cs typeface="Calibri"/>
              </a:rPr>
              <a:t>н</a:t>
            </a:r>
            <a:r>
              <a:rPr sz="1100" dirty="0">
                <a:solidFill>
                  <a:srgbClr val="375F92"/>
                </a:solidFill>
                <a:latin typeface="Calibri"/>
                <a:cs typeface="Calibri"/>
              </a:rPr>
              <a:t>и</a:t>
            </a:r>
            <a:r>
              <a:rPr sz="1100" spc="-10" dirty="0">
                <a:solidFill>
                  <a:srgbClr val="375F92"/>
                </a:solidFill>
                <a:latin typeface="Calibri"/>
                <a:cs typeface="Calibri"/>
              </a:rPr>
              <a:t>з</a:t>
            </a:r>
            <a:r>
              <a:rPr sz="1100" dirty="0">
                <a:solidFill>
                  <a:srgbClr val="375F92"/>
                </a:solidFill>
                <a:latin typeface="Calibri"/>
                <a:cs typeface="Calibri"/>
              </a:rPr>
              <a:t>аци</a:t>
            </a:r>
            <a:r>
              <a:rPr sz="1100" spc="-5" dirty="0">
                <a:solidFill>
                  <a:srgbClr val="375F92"/>
                </a:solidFill>
                <a:latin typeface="Calibri"/>
                <a:cs typeface="Calibri"/>
              </a:rPr>
              <a:t>ја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06896" y="1627632"/>
            <a:ext cx="1332230" cy="1332230"/>
          </a:xfrm>
          <a:custGeom>
            <a:avLst/>
            <a:gdLst/>
            <a:ahLst/>
            <a:cxnLst/>
            <a:rect l="l" t="t" r="r" b="b"/>
            <a:pathLst>
              <a:path w="1332229" h="1332230">
                <a:moveTo>
                  <a:pt x="665987" y="0"/>
                </a:moveTo>
                <a:lnTo>
                  <a:pt x="618428" y="1672"/>
                </a:lnTo>
                <a:lnTo>
                  <a:pt x="571771" y="6614"/>
                </a:lnTo>
                <a:lnTo>
                  <a:pt x="526128" y="14712"/>
                </a:lnTo>
                <a:lnTo>
                  <a:pt x="481613" y="25855"/>
                </a:lnTo>
                <a:lnTo>
                  <a:pt x="438339" y="39928"/>
                </a:lnTo>
                <a:lnTo>
                  <a:pt x="396417" y="56821"/>
                </a:lnTo>
                <a:lnTo>
                  <a:pt x="355961" y="76419"/>
                </a:lnTo>
                <a:lnTo>
                  <a:pt x="317084" y="98610"/>
                </a:lnTo>
                <a:lnTo>
                  <a:pt x="279898" y="123281"/>
                </a:lnTo>
                <a:lnTo>
                  <a:pt x="244516" y="150320"/>
                </a:lnTo>
                <a:lnTo>
                  <a:pt x="211050" y="179614"/>
                </a:lnTo>
                <a:lnTo>
                  <a:pt x="179614" y="211050"/>
                </a:lnTo>
                <a:lnTo>
                  <a:pt x="150320" y="244516"/>
                </a:lnTo>
                <a:lnTo>
                  <a:pt x="123281" y="279898"/>
                </a:lnTo>
                <a:lnTo>
                  <a:pt x="98610" y="317084"/>
                </a:lnTo>
                <a:lnTo>
                  <a:pt x="76419" y="355961"/>
                </a:lnTo>
                <a:lnTo>
                  <a:pt x="56821" y="396417"/>
                </a:lnTo>
                <a:lnTo>
                  <a:pt x="39928" y="438339"/>
                </a:lnTo>
                <a:lnTo>
                  <a:pt x="25855" y="481613"/>
                </a:lnTo>
                <a:lnTo>
                  <a:pt x="14712" y="526128"/>
                </a:lnTo>
                <a:lnTo>
                  <a:pt x="6614" y="571771"/>
                </a:lnTo>
                <a:lnTo>
                  <a:pt x="1672" y="618428"/>
                </a:lnTo>
                <a:lnTo>
                  <a:pt x="0" y="665988"/>
                </a:lnTo>
                <a:lnTo>
                  <a:pt x="1672" y="713547"/>
                </a:lnTo>
                <a:lnTo>
                  <a:pt x="6614" y="760204"/>
                </a:lnTo>
                <a:lnTo>
                  <a:pt x="14712" y="805847"/>
                </a:lnTo>
                <a:lnTo>
                  <a:pt x="25855" y="850362"/>
                </a:lnTo>
                <a:lnTo>
                  <a:pt x="39928" y="893636"/>
                </a:lnTo>
                <a:lnTo>
                  <a:pt x="56821" y="935558"/>
                </a:lnTo>
                <a:lnTo>
                  <a:pt x="76419" y="976014"/>
                </a:lnTo>
                <a:lnTo>
                  <a:pt x="98610" y="1014891"/>
                </a:lnTo>
                <a:lnTo>
                  <a:pt x="123281" y="1052077"/>
                </a:lnTo>
                <a:lnTo>
                  <a:pt x="150320" y="1087459"/>
                </a:lnTo>
                <a:lnTo>
                  <a:pt x="179614" y="1120925"/>
                </a:lnTo>
                <a:lnTo>
                  <a:pt x="211050" y="1152361"/>
                </a:lnTo>
                <a:lnTo>
                  <a:pt x="244516" y="1181655"/>
                </a:lnTo>
                <a:lnTo>
                  <a:pt x="279898" y="1208694"/>
                </a:lnTo>
                <a:lnTo>
                  <a:pt x="317084" y="1233365"/>
                </a:lnTo>
                <a:lnTo>
                  <a:pt x="355961" y="1255556"/>
                </a:lnTo>
                <a:lnTo>
                  <a:pt x="396417" y="1275154"/>
                </a:lnTo>
                <a:lnTo>
                  <a:pt x="438339" y="1292047"/>
                </a:lnTo>
                <a:lnTo>
                  <a:pt x="481613" y="1306120"/>
                </a:lnTo>
                <a:lnTo>
                  <a:pt x="526128" y="1317263"/>
                </a:lnTo>
                <a:lnTo>
                  <a:pt x="571771" y="1325361"/>
                </a:lnTo>
                <a:lnTo>
                  <a:pt x="618428" y="1330303"/>
                </a:lnTo>
                <a:lnTo>
                  <a:pt x="665987" y="1331976"/>
                </a:lnTo>
                <a:lnTo>
                  <a:pt x="713547" y="1330303"/>
                </a:lnTo>
                <a:lnTo>
                  <a:pt x="760204" y="1325361"/>
                </a:lnTo>
                <a:lnTo>
                  <a:pt x="805847" y="1317263"/>
                </a:lnTo>
                <a:lnTo>
                  <a:pt x="850362" y="1306120"/>
                </a:lnTo>
                <a:lnTo>
                  <a:pt x="893636" y="1292047"/>
                </a:lnTo>
                <a:lnTo>
                  <a:pt x="935558" y="1275154"/>
                </a:lnTo>
                <a:lnTo>
                  <a:pt x="976014" y="1255556"/>
                </a:lnTo>
                <a:lnTo>
                  <a:pt x="1014891" y="1233365"/>
                </a:lnTo>
                <a:lnTo>
                  <a:pt x="1052077" y="1208694"/>
                </a:lnTo>
                <a:lnTo>
                  <a:pt x="1087459" y="1181655"/>
                </a:lnTo>
                <a:lnTo>
                  <a:pt x="1120925" y="1152361"/>
                </a:lnTo>
                <a:lnTo>
                  <a:pt x="1152361" y="1120925"/>
                </a:lnTo>
                <a:lnTo>
                  <a:pt x="1181655" y="1087459"/>
                </a:lnTo>
                <a:lnTo>
                  <a:pt x="1208694" y="1052077"/>
                </a:lnTo>
                <a:lnTo>
                  <a:pt x="1233365" y="1014891"/>
                </a:lnTo>
                <a:lnTo>
                  <a:pt x="1255556" y="976014"/>
                </a:lnTo>
                <a:lnTo>
                  <a:pt x="1275154" y="935558"/>
                </a:lnTo>
                <a:lnTo>
                  <a:pt x="1292047" y="893636"/>
                </a:lnTo>
                <a:lnTo>
                  <a:pt x="1306120" y="850362"/>
                </a:lnTo>
                <a:lnTo>
                  <a:pt x="1317263" y="805847"/>
                </a:lnTo>
                <a:lnTo>
                  <a:pt x="1325361" y="760204"/>
                </a:lnTo>
                <a:lnTo>
                  <a:pt x="1330303" y="713547"/>
                </a:lnTo>
                <a:lnTo>
                  <a:pt x="1331976" y="665988"/>
                </a:lnTo>
                <a:lnTo>
                  <a:pt x="1330303" y="618428"/>
                </a:lnTo>
                <a:lnTo>
                  <a:pt x="1325361" y="571771"/>
                </a:lnTo>
                <a:lnTo>
                  <a:pt x="1317263" y="526128"/>
                </a:lnTo>
                <a:lnTo>
                  <a:pt x="1306120" y="481613"/>
                </a:lnTo>
                <a:lnTo>
                  <a:pt x="1292047" y="438339"/>
                </a:lnTo>
                <a:lnTo>
                  <a:pt x="1275154" y="396417"/>
                </a:lnTo>
                <a:lnTo>
                  <a:pt x="1255556" y="355961"/>
                </a:lnTo>
                <a:lnTo>
                  <a:pt x="1233365" y="317084"/>
                </a:lnTo>
                <a:lnTo>
                  <a:pt x="1208694" y="279898"/>
                </a:lnTo>
                <a:lnTo>
                  <a:pt x="1181655" y="244516"/>
                </a:lnTo>
                <a:lnTo>
                  <a:pt x="1152361" y="211050"/>
                </a:lnTo>
                <a:lnTo>
                  <a:pt x="1120925" y="179614"/>
                </a:lnTo>
                <a:lnTo>
                  <a:pt x="1087459" y="150320"/>
                </a:lnTo>
                <a:lnTo>
                  <a:pt x="1052077" y="123281"/>
                </a:lnTo>
                <a:lnTo>
                  <a:pt x="1014891" y="98610"/>
                </a:lnTo>
                <a:lnTo>
                  <a:pt x="976014" y="76419"/>
                </a:lnTo>
                <a:lnTo>
                  <a:pt x="935558" y="56821"/>
                </a:lnTo>
                <a:lnTo>
                  <a:pt x="893636" y="39928"/>
                </a:lnTo>
                <a:lnTo>
                  <a:pt x="850362" y="25855"/>
                </a:lnTo>
                <a:lnTo>
                  <a:pt x="805847" y="14712"/>
                </a:lnTo>
                <a:lnTo>
                  <a:pt x="760204" y="6614"/>
                </a:lnTo>
                <a:lnTo>
                  <a:pt x="713547" y="1672"/>
                </a:lnTo>
                <a:lnTo>
                  <a:pt x="665987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781292" y="1690878"/>
            <a:ext cx="589280" cy="117475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5240" marR="11430" algn="ctr">
              <a:lnSpc>
                <a:spcPts val="1300"/>
              </a:lnSpc>
              <a:spcBef>
                <a:spcPts val="260"/>
              </a:spcBef>
            </a:pP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sz="1200" spc="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sz="1200" spc="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а  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школа</a:t>
            </a:r>
            <a:endParaRPr sz="1200">
              <a:latin typeface="Calibri"/>
              <a:cs typeface="Calibri"/>
            </a:endParaRPr>
          </a:p>
          <a:p>
            <a:pPr marL="40005" marR="32384" algn="ctr">
              <a:lnSpc>
                <a:spcPts val="1320"/>
              </a:lnSpc>
              <a:spcBef>
                <a:spcPts val="530"/>
              </a:spcBef>
            </a:pPr>
            <a:r>
              <a:rPr sz="1200" spc="5" dirty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д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њ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а  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школа</a:t>
            </a:r>
            <a:endParaRPr sz="1200">
              <a:latin typeface="Calibri"/>
              <a:cs typeface="Calibri"/>
            </a:endParaRPr>
          </a:p>
          <a:p>
            <a:pPr marL="12700" marR="5080" indent="-3810" algn="ctr">
              <a:lnSpc>
                <a:spcPts val="1320"/>
              </a:lnSpc>
              <a:spcBef>
                <a:spcPts val="500"/>
              </a:spcBef>
            </a:pP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Дом  здр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ав</a:t>
            </a:r>
            <a:r>
              <a:rPr sz="1200" spc="10" dirty="0">
                <a:solidFill>
                  <a:srgbClr val="FFFFFF"/>
                </a:solidFill>
                <a:latin typeface="Calibri"/>
                <a:cs typeface="Calibri"/>
              </a:rPr>
              <a:t>љ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а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9" name="object 9"/>
          <p:cNvSpPr txBox="1"/>
          <p:nvPr/>
        </p:nvSpPr>
        <p:spPr>
          <a:xfrm>
            <a:off x="6474333" y="3756152"/>
            <a:ext cx="589915" cy="484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8265" marR="15240" indent="-67310">
              <a:lnSpc>
                <a:spcPct val="100000"/>
              </a:lnSpc>
              <a:spcBef>
                <a:spcPts val="105"/>
              </a:spcBef>
            </a:pP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Грађани</a:t>
            </a:r>
            <a:r>
              <a:rPr sz="10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и  њихова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5" dirty="0">
                <a:solidFill>
                  <a:srgbClr val="FFFFFF"/>
                </a:solidFill>
                <a:latin typeface="Calibri"/>
                <a:cs typeface="Calibri"/>
              </a:rPr>
              <a:t>удружења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07938" y="5165216"/>
            <a:ext cx="60134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5"/>
              </a:spcBef>
            </a:pPr>
            <a:r>
              <a:rPr sz="1000" spc="-5" dirty="0">
                <a:solidFill>
                  <a:srgbClr val="FFFFFF"/>
                </a:solidFill>
                <a:latin typeface="Calibri"/>
                <a:cs typeface="Calibri"/>
              </a:rPr>
              <a:t>Јавно</a:t>
            </a:r>
            <a:endParaRPr sz="1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пре</a:t>
            </a:r>
            <a:r>
              <a:rPr sz="1000" spc="-15" dirty="0">
                <a:solidFill>
                  <a:srgbClr val="FFFFFF"/>
                </a:solidFill>
                <a:latin typeface="Calibri"/>
                <a:cs typeface="Calibri"/>
              </a:rPr>
              <a:t>д</a:t>
            </a: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узе</a:t>
            </a: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ћ</a:t>
            </a: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81936" y="662178"/>
            <a:ext cx="553974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Times New Roman"/>
                <a:cs typeface="Times New Roman"/>
              </a:rPr>
              <a:t>На </a:t>
            </a:r>
            <a:r>
              <a:rPr spc="-30" dirty="0">
                <a:latin typeface="Times New Roman"/>
                <a:cs typeface="Times New Roman"/>
              </a:rPr>
              <a:t>основу </a:t>
            </a:r>
            <a:r>
              <a:rPr spc="-10" dirty="0">
                <a:latin typeface="Times New Roman"/>
                <a:cs typeface="Times New Roman"/>
              </a:rPr>
              <a:t>чега </a:t>
            </a:r>
            <a:r>
              <a:rPr spc="10" dirty="0">
                <a:latin typeface="Times New Roman"/>
                <a:cs typeface="Times New Roman"/>
              </a:rPr>
              <a:t>се </a:t>
            </a:r>
            <a:r>
              <a:rPr dirty="0">
                <a:latin typeface="Times New Roman"/>
                <a:cs typeface="Times New Roman"/>
              </a:rPr>
              <a:t>доноси</a:t>
            </a:r>
            <a:r>
              <a:rPr spc="-50" dirty="0">
                <a:latin typeface="Times New Roman"/>
                <a:cs typeface="Times New Roman"/>
              </a:rPr>
              <a:t> </a:t>
            </a:r>
            <a:r>
              <a:rPr spc="-20" dirty="0">
                <a:latin typeface="Times New Roman"/>
                <a:cs typeface="Times New Roman"/>
              </a:rPr>
              <a:t>буџет?</a:t>
            </a:r>
          </a:p>
        </p:txBody>
      </p:sp>
      <p:sp>
        <p:nvSpPr>
          <p:cNvPr id="3" name="object 3"/>
          <p:cNvSpPr/>
          <p:nvPr/>
        </p:nvSpPr>
        <p:spPr>
          <a:xfrm>
            <a:off x="2249423" y="3965447"/>
            <a:ext cx="563245" cy="1925955"/>
          </a:xfrm>
          <a:custGeom>
            <a:avLst/>
            <a:gdLst/>
            <a:ahLst/>
            <a:cxnLst/>
            <a:rect l="l" t="t" r="r" b="b"/>
            <a:pathLst>
              <a:path w="563244" h="1925954">
                <a:moveTo>
                  <a:pt x="0" y="0"/>
                </a:moveTo>
                <a:lnTo>
                  <a:pt x="281558" y="0"/>
                </a:lnTo>
                <a:lnTo>
                  <a:pt x="281558" y="1925599"/>
                </a:lnTo>
                <a:lnTo>
                  <a:pt x="563118" y="1925599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49423" y="3965447"/>
            <a:ext cx="538480" cy="1346200"/>
          </a:xfrm>
          <a:custGeom>
            <a:avLst/>
            <a:gdLst/>
            <a:ahLst/>
            <a:cxnLst/>
            <a:rect l="l" t="t" r="r" b="b"/>
            <a:pathLst>
              <a:path w="538480" h="1346200">
                <a:moveTo>
                  <a:pt x="0" y="0"/>
                </a:moveTo>
                <a:lnTo>
                  <a:pt x="269239" y="0"/>
                </a:lnTo>
                <a:lnTo>
                  <a:pt x="269239" y="1345818"/>
                </a:lnTo>
                <a:lnTo>
                  <a:pt x="538352" y="1345818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49423" y="3965447"/>
            <a:ext cx="563245" cy="460375"/>
          </a:xfrm>
          <a:custGeom>
            <a:avLst/>
            <a:gdLst/>
            <a:ahLst/>
            <a:cxnLst/>
            <a:rect l="l" t="t" r="r" b="b"/>
            <a:pathLst>
              <a:path w="563244" h="460375">
                <a:moveTo>
                  <a:pt x="0" y="0"/>
                </a:moveTo>
                <a:lnTo>
                  <a:pt x="281558" y="0"/>
                </a:lnTo>
                <a:lnTo>
                  <a:pt x="281558" y="460120"/>
                </a:lnTo>
                <a:lnTo>
                  <a:pt x="563118" y="460120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49423" y="2865120"/>
            <a:ext cx="589280" cy="1100455"/>
          </a:xfrm>
          <a:custGeom>
            <a:avLst/>
            <a:gdLst/>
            <a:ahLst/>
            <a:cxnLst/>
            <a:rect l="l" t="t" r="r" b="b"/>
            <a:pathLst>
              <a:path w="589280" h="1100454">
                <a:moveTo>
                  <a:pt x="0" y="1099946"/>
                </a:moveTo>
                <a:lnTo>
                  <a:pt x="294513" y="1099946"/>
                </a:lnTo>
                <a:lnTo>
                  <a:pt x="294513" y="0"/>
                </a:lnTo>
                <a:lnTo>
                  <a:pt x="589152" y="0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09600" y="1898904"/>
            <a:ext cx="1789176" cy="41696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64209" y="2896870"/>
            <a:ext cx="1189355" cy="206248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 marR="5080" indent="5715" algn="ctr">
              <a:lnSpc>
                <a:spcPct val="86400"/>
              </a:lnSpc>
              <a:spcBef>
                <a:spcPts val="590"/>
              </a:spcBef>
            </a:pPr>
            <a:r>
              <a:rPr sz="3000" spc="-5" dirty="0">
                <a:latin typeface="Times New Roman"/>
                <a:cs typeface="Times New Roman"/>
              </a:rPr>
              <a:t>На  основу  чега </a:t>
            </a:r>
            <a:r>
              <a:rPr sz="3000" spc="15" dirty="0">
                <a:latin typeface="Times New Roman"/>
                <a:cs typeface="Times New Roman"/>
              </a:rPr>
              <a:t>се  </a:t>
            </a:r>
            <a:r>
              <a:rPr sz="3000" dirty="0">
                <a:latin typeface="Times New Roman"/>
                <a:cs typeface="Times New Roman"/>
              </a:rPr>
              <a:t>д</a:t>
            </a:r>
            <a:r>
              <a:rPr sz="3000" spc="15" dirty="0">
                <a:latin typeface="Times New Roman"/>
                <a:cs typeface="Times New Roman"/>
              </a:rPr>
              <a:t>о</a:t>
            </a:r>
            <a:r>
              <a:rPr sz="3000" spc="-5" dirty="0">
                <a:latin typeface="Times New Roman"/>
                <a:cs typeface="Times New Roman"/>
              </a:rPr>
              <a:t>н</a:t>
            </a:r>
            <a:r>
              <a:rPr sz="3000" spc="80" dirty="0">
                <a:latin typeface="Times New Roman"/>
                <a:cs typeface="Times New Roman"/>
              </a:rPr>
              <a:t>о</a:t>
            </a:r>
            <a:r>
              <a:rPr sz="3000" spc="-15" dirty="0">
                <a:latin typeface="Times New Roman"/>
                <a:cs typeface="Times New Roman"/>
              </a:rPr>
              <a:t>с</a:t>
            </a:r>
            <a:r>
              <a:rPr sz="3000" dirty="0">
                <a:latin typeface="Times New Roman"/>
                <a:cs typeface="Times New Roman"/>
              </a:rPr>
              <a:t>и  </a:t>
            </a:r>
            <a:r>
              <a:rPr sz="3000" spc="-25" dirty="0">
                <a:latin typeface="Times New Roman"/>
                <a:cs typeface="Times New Roman"/>
              </a:rPr>
              <a:t>буџет?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697479" y="1789176"/>
            <a:ext cx="5535168" cy="21305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643380">
              <a:lnSpc>
                <a:spcPct val="100000"/>
              </a:lnSpc>
              <a:spcBef>
                <a:spcPts val="440"/>
              </a:spcBef>
            </a:pPr>
            <a:r>
              <a:rPr spc="-20" dirty="0"/>
              <a:t>Закони </a:t>
            </a:r>
            <a:r>
              <a:rPr spc="-5" dirty="0"/>
              <a:t>и</a:t>
            </a:r>
            <a:r>
              <a:rPr spc="20" dirty="0"/>
              <a:t> </a:t>
            </a:r>
            <a:r>
              <a:rPr spc="-10" dirty="0"/>
              <a:t>прописи:</a:t>
            </a:r>
          </a:p>
          <a:p>
            <a:pPr marL="1643380" marR="1832610">
              <a:lnSpc>
                <a:spcPct val="118600"/>
              </a:lnSpc>
              <a:spcBef>
                <a:spcPts val="30"/>
              </a:spcBef>
            </a:pPr>
            <a:r>
              <a:rPr spc="-20" dirty="0"/>
              <a:t>Закон </a:t>
            </a:r>
            <a:r>
              <a:rPr spc="-5" dirty="0"/>
              <a:t>о </a:t>
            </a:r>
            <a:r>
              <a:rPr spc="-10" dirty="0"/>
              <a:t>финансирању </a:t>
            </a:r>
            <a:r>
              <a:rPr spc="-5" dirty="0"/>
              <a:t>локалне </a:t>
            </a:r>
            <a:r>
              <a:rPr spc="-10" dirty="0"/>
              <a:t>самоуправе,  </a:t>
            </a:r>
            <a:r>
              <a:rPr spc="-20" dirty="0"/>
              <a:t>Закон </a:t>
            </a:r>
            <a:r>
              <a:rPr spc="-5" dirty="0"/>
              <a:t>о </a:t>
            </a:r>
            <a:r>
              <a:rPr spc="-25" dirty="0"/>
              <a:t>буџетском</a:t>
            </a:r>
            <a:r>
              <a:rPr spc="65" dirty="0"/>
              <a:t> </a:t>
            </a:r>
            <a:r>
              <a:rPr spc="-30" dirty="0"/>
              <a:t>систему,</a:t>
            </a:r>
          </a:p>
          <a:p>
            <a:pPr marL="1643380">
              <a:lnSpc>
                <a:spcPct val="100000"/>
              </a:lnSpc>
              <a:spcBef>
                <a:spcPts val="335"/>
              </a:spcBef>
            </a:pPr>
            <a:r>
              <a:rPr spc="-20" dirty="0"/>
              <a:t>Закон </a:t>
            </a:r>
            <a:r>
              <a:rPr spc="-5" dirty="0"/>
              <a:t>о </a:t>
            </a:r>
            <a:r>
              <a:rPr spc="-10" dirty="0"/>
              <a:t>локалној</a:t>
            </a:r>
            <a:r>
              <a:rPr spc="60" dirty="0"/>
              <a:t> </a:t>
            </a:r>
            <a:r>
              <a:rPr spc="-15" dirty="0"/>
              <a:t>самоуправи,</a:t>
            </a:r>
          </a:p>
          <a:p>
            <a:pPr marL="1643380" marR="5080">
              <a:lnSpc>
                <a:spcPts val="1460"/>
              </a:lnSpc>
              <a:spcBef>
                <a:spcPts val="570"/>
              </a:spcBef>
            </a:pPr>
            <a:r>
              <a:rPr spc="-30" dirty="0"/>
              <a:t>Упутство </a:t>
            </a:r>
            <a:r>
              <a:rPr spc="-10" dirty="0"/>
              <a:t>Министарства финансија </a:t>
            </a:r>
            <a:r>
              <a:rPr spc="-5" dirty="0"/>
              <a:t>за </a:t>
            </a:r>
            <a:r>
              <a:rPr spc="-10" dirty="0"/>
              <a:t>припрему </a:t>
            </a:r>
            <a:r>
              <a:rPr spc="-20" dirty="0"/>
              <a:t>одлуке </a:t>
            </a:r>
            <a:r>
              <a:rPr spc="-5" dirty="0"/>
              <a:t>о </a:t>
            </a:r>
            <a:r>
              <a:rPr spc="-25" dirty="0"/>
              <a:t>буџету </a:t>
            </a:r>
            <a:r>
              <a:rPr spc="-5" dirty="0"/>
              <a:t>за  2020. </a:t>
            </a:r>
            <a:r>
              <a:rPr spc="-20" dirty="0"/>
              <a:t>годину </a:t>
            </a:r>
            <a:r>
              <a:rPr spc="-5" dirty="0"/>
              <a:t>и</a:t>
            </a:r>
            <a:r>
              <a:rPr spc="30" dirty="0"/>
              <a:t> </a:t>
            </a:r>
            <a:r>
              <a:rPr dirty="0"/>
              <a:t>др.</a:t>
            </a:r>
          </a:p>
          <a:p>
            <a:pPr marL="1643380">
              <a:lnSpc>
                <a:spcPct val="100000"/>
              </a:lnSpc>
              <a:spcBef>
                <a:spcPts val="305"/>
              </a:spcBef>
            </a:pPr>
            <a:r>
              <a:rPr spc="-10" dirty="0"/>
              <a:t>Сви </a:t>
            </a:r>
            <a:r>
              <a:rPr dirty="0"/>
              <a:t>посебни </a:t>
            </a:r>
            <a:r>
              <a:rPr spc="-10" dirty="0"/>
              <a:t>прописи </a:t>
            </a:r>
            <a:r>
              <a:rPr spc="-20" dirty="0"/>
              <a:t>којима </a:t>
            </a:r>
            <a:r>
              <a:rPr spc="-15" dirty="0"/>
              <a:t>су </a:t>
            </a:r>
            <a:r>
              <a:rPr spc="-10" dirty="0"/>
              <a:t>утврђене </a:t>
            </a:r>
            <a:r>
              <a:rPr spc="-5" dirty="0"/>
              <a:t>надлежности</a:t>
            </a:r>
            <a:r>
              <a:rPr spc="210" dirty="0"/>
              <a:t> </a:t>
            </a:r>
            <a:r>
              <a:rPr spc="-10" dirty="0"/>
              <a:t>ЈЛС</a:t>
            </a:r>
          </a:p>
        </p:txBody>
      </p:sp>
      <p:sp>
        <p:nvSpPr>
          <p:cNvPr id="11" name="object 11"/>
          <p:cNvSpPr/>
          <p:nvPr/>
        </p:nvSpPr>
        <p:spPr>
          <a:xfrm>
            <a:off x="2673095" y="3980688"/>
            <a:ext cx="5492496" cy="9601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810636" y="3991406"/>
            <a:ext cx="1753235" cy="537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1400" spc="-15" dirty="0">
                <a:latin typeface="Times New Roman"/>
                <a:cs typeface="Times New Roman"/>
              </a:rPr>
              <a:t>Стратешки документи:  Стратегија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развоја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10636" y="4544009"/>
            <a:ext cx="2926080" cy="238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15" dirty="0">
                <a:latin typeface="Times New Roman"/>
                <a:cs typeface="Times New Roman"/>
              </a:rPr>
              <a:t>Акциони </a:t>
            </a:r>
            <a:r>
              <a:rPr sz="1400" spc="-10" dirty="0">
                <a:latin typeface="Times New Roman"/>
                <a:cs typeface="Times New Roman"/>
              </a:rPr>
              <a:t>планови </a:t>
            </a:r>
            <a:r>
              <a:rPr sz="1400" spc="-5" dirty="0">
                <a:latin typeface="Times New Roman"/>
                <a:cs typeface="Times New Roman"/>
              </a:rPr>
              <a:t>за </a:t>
            </a:r>
            <a:r>
              <a:rPr sz="1400" spc="-10" dirty="0">
                <a:latin typeface="Times New Roman"/>
                <a:cs typeface="Times New Roman"/>
              </a:rPr>
              <a:t>поједине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области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648711" y="5074920"/>
            <a:ext cx="5498592" cy="5090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673095" y="5647944"/>
            <a:ext cx="5529072" cy="52120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5998" y="5177154"/>
            <a:ext cx="2802255" cy="8178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15" dirty="0">
                <a:latin typeface="Times New Roman"/>
                <a:cs typeface="Times New Roman"/>
              </a:rPr>
              <a:t>Потребе буџетских</a:t>
            </a:r>
            <a:r>
              <a:rPr sz="1400" spc="7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корисника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  <a:spcBef>
                <a:spcPts val="1165"/>
              </a:spcBef>
            </a:pPr>
            <a:r>
              <a:rPr sz="1400" spc="-10" dirty="0">
                <a:latin typeface="Times New Roman"/>
                <a:cs typeface="Times New Roman"/>
              </a:rPr>
              <a:t>Остварење прошлогодишњег </a:t>
            </a:r>
            <a:r>
              <a:rPr sz="1400" spc="-15" dirty="0">
                <a:latin typeface="Times New Roman"/>
                <a:cs typeface="Times New Roman"/>
              </a:rPr>
              <a:t>буџета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73401" y="400304"/>
            <a:ext cx="500316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spc="-20" dirty="0">
                <a:latin typeface="Times New Roman"/>
                <a:cs typeface="Times New Roman"/>
              </a:rPr>
              <a:t>Како </a:t>
            </a:r>
            <a:r>
              <a:rPr sz="2800" spc="15" dirty="0">
                <a:latin typeface="Times New Roman"/>
                <a:cs typeface="Times New Roman"/>
              </a:rPr>
              <a:t>се </a:t>
            </a:r>
            <a:r>
              <a:rPr sz="2800" dirty="0">
                <a:latin typeface="Times New Roman"/>
                <a:cs typeface="Times New Roman"/>
              </a:rPr>
              <a:t>пуни </a:t>
            </a:r>
            <a:r>
              <a:rPr sz="2800" spc="-5" dirty="0">
                <a:latin typeface="Times New Roman"/>
                <a:cs typeface="Times New Roman"/>
              </a:rPr>
              <a:t>општинска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каса?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0544" y="1026413"/>
            <a:ext cx="776224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1700" spc="-40" dirty="0">
                <a:latin typeface="Times New Roman"/>
                <a:cs typeface="Times New Roman"/>
              </a:rPr>
              <a:t>Укупни </a:t>
            </a:r>
            <a:r>
              <a:rPr sz="1700" b="1" dirty="0">
                <a:latin typeface="Times New Roman"/>
                <a:cs typeface="Times New Roman"/>
              </a:rPr>
              <a:t>јавни </a:t>
            </a:r>
            <a:r>
              <a:rPr sz="1700" b="1" spc="-20" dirty="0">
                <a:latin typeface="Times New Roman"/>
                <a:cs typeface="Times New Roman"/>
              </a:rPr>
              <a:t>приходи </a:t>
            </a:r>
            <a:r>
              <a:rPr sz="1700" b="1" dirty="0">
                <a:latin typeface="Times New Roman"/>
                <a:cs typeface="Times New Roman"/>
              </a:rPr>
              <a:t>и примања </a:t>
            </a:r>
            <a:r>
              <a:rPr sz="1700" dirty="0">
                <a:latin typeface="Times New Roman"/>
                <a:cs typeface="Times New Roman"/>
              </a:rPr>
              <a:t>општине Црна </a:t>
            </a:r>
            <a:r>
              <a:rPr sz="1700" spc="-15" dirty="0">
                <a:latin typeface="Times New Roman"/>
                <a:cs typeface="Times New Roman"/>
              </a:rPr>
              <a:t>Трава </a:t>
            </a:r>
            <a:r>
              <a:rPr sz="1700" spc="-5" dirty="0">
                <a:latin typeface="Times New Roman"/>
                <a:cs typeface="Times New Roman"/>
              </a:rPr>
              <a:t>за </a:t>
            </a:r>
            <a:r>
              <a:rPr sz="1700" spc="5" dirty="0">
                <a:latin typeface="Times New Roman"/>
                <a:cs typeface="Times New Roman"/>
              </a:rPr>
              <a:t>2020. </a:t>
            </a:r>
            <a:r>
              <a:rPr sz="1700" spc="-20" dirty="0">
                <a:latin typeface="Times New Roman"/>
                <a:cs typeface="Times New Roman"/>
              </a:rPr>
              <a:t>годину</a:t>
            </a:r>
            <a:r>
              <a:rPr sz="1700" spc="-7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Times New Roman"/>
                <a:cs typeface="Times New Roman"/>
              </a:rPr>
              <a:t>износе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0544" y="3386454"/>
            <a:ext cx="8133715" cy="105981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marR="5080" indent="-344805" algn="just">
              <a:lnSpc>
                <a:spcPct val="99600"/>
              </a:lnSpc>
              <a:spcBef>
                <a:spcPts val="110"/>
              </a:spcBef>
              <a:buFont typeface="Arial"/>
              <a:buChar char="•"/>
              <a:tabLst>
                <a:tab pos="357505" algn="l"/>
              </a:tabLst>
            </a:pPr>
            <a:r>
              <a:rPr sz="1700" spc="-30" dirty="0">
                <a:latin typeface="Times New Roman"/>
                <a:cs typeface="Times New Roman"/>
              </a:rPr>
              <a:t>Одлуком </a:t>
            </a:r>
            <a:r>
              <a:rPr sz="1700" dirty="0">
                <a:latin typeface="Times New Roman"/>
                <a:cs typeface="Times New Roman"/>
              </a:rPr>
              <a:t>о </a:t>
            </a:r>
            <a:r>
              <a:rPr sz="1700" spc="-20" dirty="0">
                <a:latin typeface="Times New Roman"/>
                <a:cs typeface="Times New Roman"/>
              </a:rPr>
              <a:t>буџету </a:t>
            </a:r>
            <a:r>
              <a:rPr sz="1700" dirty="0">
                <a:latin typeface="Times New Roman"/>
                <a:cs typeface="Times New Roman"/>
              </a:rPr>
              <a:t>општине Црна </a:t>
            </a:r>
            <a:r>
              <a:rPr sz="1700" spc="-25" dirty="0">
                <a:latin typeface="Times New Roman"/>
                <a:cs typeface="Times New Roman"/>
              </a:rPr>
              <a:t>Трава </a:t>
            </a:r>
            <a:r>
              <a:rPr sz="1700" spc="-5" dirty="0">
                <a:latin typeface="Times New Roman"/>
                <a:cs typeface="Times New Roman"/>
              </a:rPr>
              <a:t>за 2020. </a:t>
            </a:r>
            <a:r>
              <a:rPr sz="1700" spc="-15" dirty="0">
                <a:latin typeface="Times New Roman"/>
                <a:cs typeface="Times New Roman"/>
              </a:rPr>
              <a:t>годину </a:t>
            </a:r>
            <a:r>
              <a:rPr sz="1700" spc="-5" dirty="0">
                <a:latin typeface="Times New Roman"/>
                <a:cs typeface="Times New Roman"/>
              </a:rPr>
              <a:t>планирана </a:t>
            </a:r>
            <a:r>
              <a:rPr sz="1700" spc="-10" dirty="0">
                <a:latin typeface="Times New Roman"/>
                <a:cs typeface="Times New Roman"/>
              </a:rPr>
              <a:t>су средства </a:t>
            </a:r>
            <a:r>
              <a:rPr sz="1700" dirty="0">
                <a:latin typeface="Times New Roman"/>
                <a:cs typeface="Times New Roman"/>
              </a:rPr>
              <a:t>из  </a:t>
            </a:r>
            <a:r>
              <a:rPr sz="1700" spc="-15" dirty="0">
                <a:latin typeface="Times New Roman"/>
                <a:cs typeface="Times New Roman"/>
              </a:rPr>
              <a:t>буџета </a:t>
            </a:r>
            <a:r>
              <a:rPr sz="1700" dirty="0">
                <a:latin typeface="Times New Roman"/>
                <a:cs typeface="Times New Roman"/>
              </a:rPr>
              <a:t>општине у </a:t>
            </a:r>
            <a:r>
              <a:rPr sz="1700" spc="5" dirty="0">
                <a:latin typeface="Times New Roman"/>
                <a:cs typeface="Times New Roman"/>
              </a:rPr>
              <a:t>износу </a:t>
            </a:r>
            <a:r>
              <a:rPr sz="1700" spc="-30" dirty="0">
                <a:latin typeface="Times New Roman"/>
                <a:cs typeface="Times New Roman"/>
              </a:rPr>
              <a:t>од </a:t>
            </a:r>
            <a:r>
              <a:rPr sz="1700" spc="-5" dirty="0">
                <a:solidFill>
                  <a:srgbClr val="FF0000"/>
                </a:solidFill>
                <a:latin typeface="Times New Roman"/>
                <a:cs typeface="Times New Roman"/>
              </a:rPr>
              <a:t>194.515.000,00 </a:t>
            </a:r>
            <a:r>
              <a:rPr sz="1700" spc="-5" dirty="0">
                <a:latin typeface="Times New Roman"/>
                <a:cs typeface="Times New Roman"/>
              </a:rPr>
              <a:t>динара, пренета </a:t>
            </a:r>
            <a:r>
              <a:rPr sz="1700" spc="-10" dirty="0">
                <a:latin typeface="Times New Roman"/>
                <a:cs typeface="Times New Roman"/>
              </a:rPr>
              <a:t>средства </a:t>
            </a:r>
            <a:r>
              <a:rPr sz="1700" dirty="0">
                <a:latin typeface="Times New Roman"/>
                <a:cs typeface="Times New Roman"/>
              </a:rPr>
              <a:t>из </a:t>
            </a:r>
            <a:r>
              <a:rPr sz="1700" spc="-5" dirty="0">
                <a:latin typeface="Times New Roman"/>
                <a:cs typeface="Times New Roman"/>
              </a:rPr>
              <a:t>ранијих  </a:t>
            </a:r>
            <a:r>
              <a:rPr sz="1700" spc="-20" dirty="0">
                <a:latin typeface="Times New Roman"/>
                <a:cs typeface="Times New Roman"/>
              </a:rPr>
              <a:t>година </a:t>
            </a:r>
            <a:r>
              <a:rPr sz="1700" dirty="0">
                <a:latin typeface="Times New Roman"/>
                <a:cs typeface="Times New Roman"/>
              </a:rPr>
              <a:t>у </a:t>
            </a:r>
            <a:r>
              <a:rPr sz="1700" spc="5" dirty="0">
                <a:latin typeface="Times New Roman"/>
                <a:cs typeface="Times New Roman"/>
              </a:rPr>
              <a:t>износу </a:t>
            </a:r>
            <a:r>
              <a:rPr sz="1700" spc="-30" dirty="0">
                <a:latin typeface="Times New Roman"/>
                <a:cs typeface="Times New Roman"/>
              </a:rPr>
              <a:t>од </a:t>
            </a:r>
            <a:r>
              <a:rPr sz="1700" dirty="0">
                <a:solidFill>
                  <a:srgbClr val="FF0000"/>
                </a:solidFill>
                <a:latin typeface="Times New Roman"/>
                <a:cs typeface="Times New Roman"/>
              </a:rPr>
              <a:t>60.000.000,00 </a:t>
            </a:r>
            <a:r>
              <a:rPr sz="1700" dirty="0">
                <a:latin typeface="Times New Roman"/>
                <a:cs typeface="Times New Roman"/>
              </a:rPr>
              <a:t>динара и </a:t>
            </a:r>
            <a:r>
              <a:rPr sz="1700" spc="-15" dirty="0">
                <a:latin typeface="Times New Roman"/>
                <a:cs typeface="Times New Roman"/>
              </a:rPr>
              <a:t>средства </a:t>
            </a:r>
            <a:r>
              <a:rPr sz="1700" dirty="0">
                <a:latin typeface="Times New Roman"/>
                <a:cs typeface="Times New Roman"/>
              </a:rPr>
              <a:t>из </a:t>
            </a:r>
            <a:r>
              <a:rPr sz="1700" spc="5" dirty="0">
                <a:latin typeface="Times New Roman"/>
                <a:cs typeface="Times New Roman"/>
              </a:rPr>
              <a:t>осталих </a:t>
            </a:r>
            <a:r>
              <a:rPr sz="1700" spc="-10" dirty="0">
                <a:latin typeface="Times New Roman"/>
                <a:cs typeface="Times New Roman"/>
              </a:rPr>
              <a:t>извора </a:t>
            </a:r>
            <a:r>
              <a:rPr sz="1700" dirty="0">
                <a:latin typeface="Times New Roman"/>
                <a:cs typeface="Times New Roman"/>
              </a:rPr>
              <a:t>у износу </a:t>
            </a:r>
            <a:r>
              <a:rPr sz="1700" spc="-60" dirty="0">
                <a:latin typeface="Times New Roman"/>
                <a:cs typeface="Times New Roman"/>
              </a:rPr>
              <a:t>од </a:t>
            </a:r>
            <a:r>
              <a:rPr sz="17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spc="5" dirty="0">
                <a:solidFill>
                  <a:srgbClr val="FF0000"/>
                </a:solidFill>
                <a:latin typeface="Times New Roman"/>
                <a:cs typeface="Times New Roman"/>
              </a:rPr>
              <a:t>30.000,00</a:t>
            </a:r>
            <a:r>
              <a:rPr sz="1700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spc="5" dirty="0">
                <a:latin typeface="Times New Roman"/>
                <a:cs typeface="Times New Roman"/>
              </a:rPr>
              <a:t>динара</a:t>
            </a:r>
            <a:r>
              <a:rPr sz="1700" spc="5" dirty="0">
                <a:latin typeface="Calibri"/>
                <a:cs typeface="Calibri"/>
              </a:rPr>
              <a:t>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78408" y="4770120"/>
            <a:ext cx="1118870" cy="1118870"/>
          </a:xfrm>
          <a:custGeom>
            <a:avLst/>
            <a:gdLst/>
            <a:ahLst/>
            <a:cxnLst/>
            <a:rect l="l" t="t" r="r" b="b"/>
            <a:pathLst>
              <a:path w="1118870" h="1118870">
                <a:moveTo>
                  <a:pt x="559307" y="0"/>
                </a:moveTo>
                <a:lnTo>
                  <a:pt x="511048" y="2053"/>
                </a:lnTo>
                <a:lnTo>
                  <a:pt x="463928" y="8101"/>
                </a:lnTo>
                <a:lnTo>
                  <a:pt x="418116" y="17975"/>
                </a:lnTo>
                <a:lnTo>
                  <a:pt x="373780" y="31508"/>
                </a:lnTo>
                <a:lnTo>
                  <a:pt x="331088" y="48531"/>
                </a:lnTo>
                <a:lnTo>
                  <a:pt x="290207" y="68877"/>
                </a:lnTo>
                <a:lnTo>
                  <a:pt x="251306" y="92378"/>
                </a:lnTo>
                <a:lnTo>
                  <a:pt x="214552" y="118866"/>
                </a:lnTo>
                <a:lnTo>
                  <a:pt x="180114" y="148172"/>
                </a:lnTo>
                <a:lnTo>
                  <a:pt x="148158" y="180129"/>
                </a:lnTo>
                <a:lnTo>
                  <a:pt x="118854" y="214568"/>
                </a:lnTo>
                <a:lnTo>
                  <a:pt x="92368" y="251323"/>
                </a:lnTo>
                <a:lnTo>
                  <a:pt x="68870" y="290224"/>
                </a:lnTo>
                <a:lnTo>
                  <a:pt x="48525" y="331104"/>
                </a:lnTo>
                <a:lnTo>
                  <a:pt x="31504" y="373795"/>
                </a:lnTo>
                <a:lnTo>
                  <a:pt x="17972" y="418129"/>
                </a:lnTo>
                <a:lnTo>
                  <a:pt x="8099" y="463937"/>
                </a:lnTo>
                <a:lnTo>
                  <a:pt x="2052" y="511053"/>
                </a:lnTo>
                <a:lnTo>
                  <a:pt x="0" y="559307"/>
                </a:lnTo>
                <a:lnTo>
                  <a:pt x="2052" y="607567"/>
                </a:lnTo>
                <a:lnTo>
                  <a:pt x="8099" y="654687"/>
                </a:lnTo>
                <a:lnTo>
                  <a:pt x="17972" y="700499"/>
                </a:lnTo>
                <a:lnTo>
                  <a:pt x="31504" y="744835"/>
                </a:lnTo>
                <a:lnTo>
                  <a:pt x="48525" y="787527"/>
                </a:lnTo>
                <a:lnTo>
                  <a:pt x="68870" y="828408"/>
                </a:lnTo>
                <a:lnTo>
                  <a:pt x="92368" y="867309"/>
                </a:lnTo>
                <a:lnTo>
                  <a:pt x="118854" y="904063"/>
                </a:lnTo>
                <a:lnTo>
                  <a:pt x="148158" y="938501"/>
                </a:lnTo>
                <a:lnTo>
                  <a:pt x="180114" y="970457"/>
                </a:lnTo>
                <a:lnTo>
                  <a:pt x="214552" y="999761"/>
                </a:lnTo>
                <a:lnTo>
                  <a:pt x="251306" y="1026247"/>
                </a:lnTo>
                <a:lnTo>
                  <a:pt x="290207" y="1049745"/>
                </a:lnTo>
                <a:lnTo>
                  <a:pt x="331088" y="1070090"/>
                </a:lnTo>
                <a:lnTo>
                  <a:pt x="373780" y="1087111"/>
                </a:lnTo>
                <a:lnTo>
                  <a:pt x="418116" y="1100643"/>
                </a:lnTo>
                <a:lnTo>
                  <a:pt x="463928" y="1110516"/>
                </a:lnTo>
                <a:lnTo>
                  <a:pt x="511048" y="1116563"/>
                </a:lnTo>
                <a:lnTo>
                  <a:pt x="559307" y="1118615"/>
                </a:lnTo>
                <a:lnTo>
                  <a:pt x="607562" y="1116563"/>
                </a:lnTo>
                <a:lnTo>
                  <a:pt x="654678" y="1110516"/>
                </a:lnTo>
                <a:lnTo>
                  <a:pt x="700486" y="1100643"/>
                </a:lnTo>
                <a:lnTo>
                  <a:pt x="744820" y="1087111"/>
                </a:lnTo>
                <a:lnTo>
                  <a:pt x="787511" y="1070090"/>
                </a:lnTo>
                <a:lnTo>
                  <a:pt x="828391" y="1049745"/>
                </a:lnTo>
                <a:lnTo>
                  <a:pt x="867292" y="1026247"/>
                </a:lnTo>
                <a:lnTo>
                  <a:pt x="904047" y="999761"/>
                </a:lnTo>
                <a:lnTo>
                  <a:pt x="938486" y="970457"/>
                </a:lnTo>
                <a:lnTo>
                  <a:pt x="970443" y="938501"/>
                </a:lnTo>
                <a:lnTo>
                  <a:pt x="999749" y="904063"/>
                </a:lnTo>
                <a:lnTo>
                  <a:pt x="1026237" y="867309"/>
                </a:lnTo>
                <a:lnTo>
                  <a:pt x="1049738" y="828408"/>
                </a:lnTo>
                <a:lnTo>
                  <a:pt x="1070084" y="787527"/>
                </a:lnTo>
                <a:lnTo>
                  <a:pt x="1087107" y="744835"/>
                </a:lnTo>
                <a:lnTo>
                  <a:pt x="1100640" y="700499"/>
                </a:lnTo>
                <a:lnTo>
                  <a:pt x="1110514" y="654687"/>
                </a:lnTo>
                <a:lnTo>
                  <a:pt x="1116562" y="607567"/>
                </a:lnTo>
                <a:lnTo>
                  <a:pt x="1118616" y="559307"/>
                </a:lnTo>
                <a:lnTo>
                  <a:pt x="1116562" y="511053"/>
                </a:lnTo>
                <a:lnTo>
                  <a:pt x="1110514" y="463937"/>
                </a:lnTo>
                <a:lnTo>
                  <a:pt x="1100640" y="418129"/>
                </a:lnTo>
                <a:lnTo>
                  <a:pt x="1087107" y="373795"/>
                </a:lnTo>
                <a:lnTo>
                  <a:pt x="1070084" y="331104"/>
                </a:lnTo>
                <a:lnTo>
                  <a:pt x="1049738" y="290224"/>
                </a:lnTo>
                <a:lnTo>
                  <a:pt x="1026237" y="251323"/>
                </a:lnTo>
                <a:lnTo>
                  <a:pt x="999749" y="214568"/>
                </a:lnTo>
                <a:lnTo>
                  <a:pt x="970443" y="180129"/>
                </a:lnTo>
                <a:lnTo>
                  <a:pt x="938486" y="148172"/>
                </a:lnTo>
                <a:lnTo>
                  <a:pt x="904047" y="118866"/>
                </a:lnTo>
                <a:lnTo>
                  <a:pt x="867292" y="92378"/>
                </a:lnTo>
                <a:lnTo>
                  <a:pt x="828391" y="68877"/>
                </a:lnTo>
                <a:lnTo>
                  <a:pt x="787511" y="48531"/>
                </a:lnTo>
                <a:lnTo>
                  <a:pt x="744820" y="31508"/>
                </a:lnTo>
                <a:lnTo>
                  <a:pt x="700486" y="17975"/>
                </a:lnTo>
                <a:lnTo>
                  <a:pt x="654678" y="8101"/>
                </a:lnTo>
                <a:lnTo>
                  <a:pt x="607562" y="2053"/>
                </a:lnTo>
                <a:lnTo>
                  <a:pt x="559307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99184" y="5017770"/>
            <a:ext cx="673100" cy="596900"/>
          </a:xfrm>
          <a:prstGeom prst="rect">
            <a:avLst/>
          </a:prstGeom>
        </p:spPr>
        <p:txBody>
          <a:bodyPr vert="horz" wrap="square" lIns="0" tIns="31114" rIns="0" bIns="0" rtlCol="0">
            <a:spAutoFit/>
          </a:bodyPr>
          <a:lstStyle/>
          <a:p>
            <a:pPr marL="12700" marR="6350" algn="ctr">
              <a:lnSpc>
                <a:spcPts val="1080"/>
              </a:lnSpc>
              <a:spcBef>
                <a:spcPts val="244"/>
              </a:spcBef>
            </a:pPr>
            <a:r>
              <a:rPr sz="1000" spc="-5" dirty="0">
                <a:solidFill>
                  <a:srgbClr val="FFFFFF"/>
                </a:solidFill>
                <a:latin typeface="Calibri"/>
                <a:cs typeface="Calibri"/>
              </a:rPr>
              <a:t>Средства</a:t>
            </a:r>
            <a:r>
              <a:rPr sz="10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5" dirty="0">
                <a:solidFill>
                  <a:srgbClr val="FFFFFF"/>
                </a:solidFill>
                <a:latin typeface="Calibri"/>
                <a:cs typeface="Calibri"/>
              </a:rPr>
              <a:t>из  </a:t>
            </a: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буџета</a:t>
            </a:r>
            <a:endParaRPr sz="1000">
              <a:latin typeface="Calibri"/>
              <a:cs typeface="Calibri"/>
            </a:endParaRPr>
          </a:p>
          <a:p>
            <a:pPr marL="15240" marR="5080" indent="-1905" algn="ctr">
              <a:lnSpc>
                <a:spcPts val="1100"/>
              </a:lnSpc>
              <a:spcBef>
                <a:spcPts val="10"/>
              </a:spcBef>
            </a:pP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општине  </a:t>
            </a: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19</a:t>
            </a:r>
            <a:r>
              <a:rPr sz="1000" spc="-5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0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485</a:t>
            </a:r>
            <a:r>
              <a:rPr sz="10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00</a:t>
            </a: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433701" y="5405754"/>
            <a:ext cx="153035" cy="162560"/>
          </a:xfrm>
          <a:custGeom>
            <a:avLst/>
            <a:gdLst/>
            <a:ahLst/>
            <a:cxnLst/>
            <a:rect l="l" t="t" r="r" b="b"/>
            <a:pathLst>
              <a:path w="153035" h="162560">
                <a:moveTo>
                  <a:pt x="152654" y="0"/>
                </a:moveTo>
                <a:lnTo>
                  <a:pt x="0" y="0"/>
                </a:lnTo>
                <a:lnTo>
                  <a:pt x="0" y="162179"/>
                </a:lnTo>
                <a:lnTo>
                  <a:pt x="152654" y="162179"/>
                </a:lnTo>
                <a:lnTo>
                  <a:pt x="152654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71522" y="5253101"/>
            <a:ext cx="477520" cy="153035"/>
          </a:xfrm>
          <a:custGeom>
            <a:avLst/>
            <a:gdLst/>
            <a:ahLst/>
            <a:cxnLst/>
            <a:rect l="l" t="t" r="r" b="b"/>
            <a:pathLst>
              <a:path w="477519" h="153035">
                <a:moveTo>
                  <a:pt x="477011" y="0"/>
                </a:moveTo>
                <a:lnTo>
                  <a:pt x="0" y="0"/>
                </a:lnTo>
                <a:lnTo>
                  <a:pt x="0" y="152654"/>
                </a:lnTo>
                <a:lnTo>
                  <a:pt x="477011" y="152654"/>
                </a:lnTo>
                <a:lnTo>
                  <a:pt x="477011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433701" y="5090921"/>
            <a:ext cx="153035" cy="162560"/>
          </a:xfrm>
          <a:custGeom>
            <a:avLst/>
            <a:gdLst/>
            <a:ahLst/>
            <a:cxnLst/>
            <a:rect l="l" t="t" r="r" b="b"/>
            <a:pathLst>
              <a:path w="153035" h="162560">
                <a:moveTo>
                  <a:pt x="152654" y="0"/>
                </a:moveTo>
                <a:lnTo>
                  <a:pt x="0" y="0"/>
                </a:lnTo>
                <a:lnTo>
                  <a:pt x="0" y="162178"/>
                </a:lnTo>
                <a:lnTo>
                  <a:pt x="152654" y="162178"/>
                </a:lnTo>
                <a:lnTo>
                  <a:pt x="152654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926079" y="4770120"/>
            <a:ext cx="1118870" cy="1118870"/>
          </a:xfrm>
          <a:custGeom>
            <a:avLst/>
            <a:gdLst/>
            <a:ahLst/>
            <a:cxnLst/>
            <a:rect l="l" t="t" r="r" b="b"/>
            <a:pathLst>
              <a:path w="1118870" h="1118870">
                <a:moveTo>
                  <a:pt x="559307" y="0"/>
                </a:moveTo>
                <a:lnTo>
                  <a:pt x="511053" y="2053"/>
                </a:lnTo>
                <a:lnTo>
                  <a:pt x="463937" y="8101"/>
                </a:lnTo>
                <a:lnTo>
                  <a:pt x="418129" y="17975"/>
                </a:lnTo>
                <a:lnTo>
                  <a:pt x="373795" y="31508"/>
                </a:lnTo>
                <a:lnTo>
                  <a:pt x="331104" y="48531"/>
                </a:lnTo>
                <a:lnTo>
                  <a:pt x="290224" y="68877"/>
                </a:lnTo>
                <a:lnTo>
                  <a:pt x="251323" y="92378"/>
                </a:lnTo>
                <a:lnTo>
                  <a:pt x="214568" y="118866"/>
                </a:lnTo>
                <a:lnTo>
                  <a:pt x="180129" y="148172"/>
                </a:lnTo>
                <a:lnTo>
                  <a:pt x="148172" y="180129"/>
                </a:lnTo>
                <a:lnTo>
                  <a:pt x="118866" y="214568"/>
                </a:lnTo>
                <a:lnTo>
                  <a:pt x="92378" y="251323"/>
                </a:lnTo>
                <a:lnTo>
                  <a:pt x="68877" y="290224"/>
                </a:lnTo>
                <a:lnTo>
                  <a:pt x="48531" y="331104"/>
                </a:lnTo>
                <a:lnTo>
                  <a:pt x="31508" y="373795"/>
                </a:lnTo>
                <a:lnTo>
                  <a:pt x="17975" y="418129"/>
                </a:lnTo>
                <a:lnTo>
                  <a:pt x="8101" y="463937"/>
                </a:lnTo>
                <a:lnTo>
                  <a:pt x="2053" y="511053"/>
                </a:lnTo>
                <a:lnTo>
                  <a:pt x="0" y="559307"/>
                </a:lnTo>
                <a:lnTo>
                  <a:pt x="2053" y="607567"/>
                </a:lnTo>
                <a:lnTo>
                  <a:pt x="8101" y="654687"/>
                </a:lnTo>
                <a:lnTo>
                  <a:pt x="17975" y="700499"/>
                </a:lnTo>
                <a:lnTo>
                  <a:pt x="31508" y="744835"/>
                </a:lnTo>
                <a:lnTo>
                  <a:pt x="48531" y="787527"/>
                </a:lnTo>
                <a:lnTo>
                  <a:pt x="68877" y="828408"/>
                </a:lnTo>
                <a:lnTo>
                  <a:pt x="92378" y="867309"/>
                </a:lnTo>
                <a:lnTo>
                  <a:pt x="118866" y="904063"/>
                </a:lnTo>
                <a:lnTo>
                  <a:pt x="148172" y="938501"/>
                </a:lnTo>
                <a:lnTo>
                  <a:pt x="180129" y="970457"/>
                </a:lnTo>
                <a:lnTo>
                  <a:pt x="214568" y="999761"/>
                </a:lnTo>
                <a:lnTo>
                  <a:pt x="251323" y="1026247"/>
                </a:lnTo>
                <a:lnTo>
                  <a:pt x="290224" y="1049745"/>
                </a:lnTo>
                <a:lnTo>
                  <a:pt x="331104" y="1070090"/>
                </a:lnTo>
                <a:lnTo>
                  <a:pt x="373795" y="1087111"/>
                </a:lnTo>
                <a:lnTo>
                  <a:pt x="418129" y="1100643"/>
                </a:lnTo>
                <a:lnTo>
                  <a:pt x="463937" y="1110516"/>
                </a:lnTo>
                <a:lnTo>
                  <a:pt x="511053" y="1116563"/>
                </a:lnTo>
                <a:lnTo>
                  <a:pt x="559307" y="1118615"/>
                </a:lnTo>
                <a:lnTo>
                  <a:pt x="607562" y="1116563"/>
                </a:lnTo>
                <a:lnTo>
                  <a:pt x="654678" y="1110516"/>
                </a:lnTo>
                <a:lnTo>
                  <a:pt x="700486" y="1100643"/>
                </a:lnTo>
                <a:lnTo>
                  <a:pt x="744820" y="1087111"/>
                </a:lnTo>
                <a:lnTo>
                  <a:pt x="787511" y="1070090"/>
                </a:lnTo>
                <a:lnTo>
                  <a:pt x="828391" y="1049745"/>
                </a:lnTo>
                <a:lnTo>
                  <a:pt x="867292" y="1026247"/>
                </a:lnTo>
                <a:lnTo>
                  <a:pt x="904047" y="999761"/>
                </a:lnTo>
                <a:lnTo>
                  <a:pt x="938486" y="970457"/>
                </a:lnTo>
                <a:lnTo>
                  <a:pt x="970443" y="938501"/>
                </a:lnTo>
                <a:lnTo>
                  <a:pt x="999749" y="904063"/>
                </a:lnTo>
                <a:lnTo>
                  <a:pt x="1026237" y="867309"/>
                </a:lnTo>
                <a:lnTo>
                  <a:pt x="1049738" y="828408"/>
                </a:lnTo>
                <a:lnTo>
                  <a:pt x="1070084" y="787527"/>
                </a:lnTo>
                <a:lnTo>
                  <a:pt x="1087107" y="744835"/>
                </a:lnTo>
                <a:lnTo>
                  <a:pt x="1100640" y="700499"/>
                </a:lnTo>
                <a:lnTo>
                  <a:pt x="1110514" y="654687"/>
                </a:lnTo>
                <a:lnTo>
                  <a:pt x="1116562" y="607567"/>
                </a:lnTo>
                <a:lnTo>
                  <a:pt x="1118616" y="559307"/>
                </a:lnTo>
                <a:lnTo>
                  <a:pt x="1116562" y="511053"/>
                </a:lnTo>
                <a:lnTo>
                  <a:pt x="1110514" y="463937"/>
                </a:lnTo>
                <a:lnTo>
                  <a:pt x="1100640" y="418129"/>
                </a:lnTo>
                <a:lnTo>
                  <a:pt x="1087107" y="373795"/>
                </a:lnTo>
                <a:lnTo>
                  <a:pt x="1070084" y="331104"/>
                </a:lnTo>
                <a:lnTo>
                  <a:pt x="1049738" y="290224"/>
                </a:lnTo>
                <a:lnTo>
                  <a:pt x="1026237" y="251323"/>
                </a:lnTo>
                <a:lnTo>
                  <a:pt x="999749" y="214568"/>
                </a:lnTo>
                <a:lnTo>
                  <a:pt x="970443" y="180129"/>
                </a:lnTo>
                <a:lnTo>
                  <a:pt x="938486" y="148172"/>
                </a:lnTo>
                <a:lnTo>
                  <a:pt x="904047" y="118866"/>
                </a:lnTo>
                <a:lnTo>
                  <a:pt x="867292" y="92378"/>
                </a:lnTo>
                <a:lnTo>
                  <a:pt x="828391" y="68877"/>
                </a:lnTo>
                <a:lnTo>
                  <a:pt x="787511" y="48531"/>
                </a:lnTo>
                <a:lnTo>
                  <a:pt x="744820" y="31508"/>
                </a:lnTo>
                <a:lnTo>
                  <a:pt x="700486" y="17975"/>
                </a:lnTo>
                <a:lnTo>
                  <a:pt x="654678" y="8101"/>
                </a:lnTo>
                <a:lnTo>
                  <a:pt x="607562" y="2053"/>
                </a:lnTo>
                <a:lnTo>
                  <a:pt x="559307" y="0"/>
                </a:lnTo>
                <a:close/>
              </a:path>
            </a:pathLst>
          </a:custGeom>
          <a:solidFill>
            <a:srgbClr val="5F5B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155060" y="4947920"/>
            <a:ext cx="658495" cy="73723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065" marR="5080" indent="1270" algn="ctr">
              <a:lnSpc>
                <a:spcPct val="91600"/>
              </a:lnSpc>
              <a:spcBef>
                <a:spcPts val="204"/>
              </a:spcBef>
            </a:pP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Пренета  средства</a:t>
            </a:r>
            <a:r>
              <a:rPr sz="10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5" dirty="0">
                <a:solidFill>
                  <a:srgbClr val="FFFFFF"/>
                </a:solidFill>
                <a:latin typeface="Calibri"/>
                <a:cs typeface="Calibri"/>
              </a:rPr>
              <a:t>из  </a:t>
            </a: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ранијих  година  </a:t>
            </a:r>
            <a:r>
              <a:rPr sz="1000" spc="-5" dirty="0">
                <a:solidFill>
                  <a:srgbClr val="FFFFFF"/>
                </a:solidFill>
                <a:latin typeface="Calibri"/>
                <a:cs typeface="Calibri"/>
              </a:rPr>
              <a:t>60.000.000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384421" y="5405754"/>
            <a:ext cx="153035" cy="162560"/>
          </a:xfrm>
          <a:custGeom>
            <a:avLst/>
            <a:gdLst/>
            <a:ahLst/>
            <a:cxnLst/>
            <a:rect l="l" t="t" r="r" b="b"/>
            <a:pathLst>
              <a:path w="153035" h="162560">
                <a:moveTo>
                  <a:pt x="152653" y="0"/>
                </a:moveTo>
                <a:lnTo>
                  <a:pt x="0" y="0"/>
                </a:lnTo>
                <a:lnTo>
                  <a:pt x="0" y="162179"/>
                </a:lnTo>
                <a:lnTo>
                  <a:pt x="152653" y="162179"/>
                </a:lnTo>
                <a:lnTo>
                  <a:pt x="152653" y="0"/>
                </a:lnTo>
                <a:close/>
              </a:path>
            </a:pathLst>
          </a:custGeom>
          <a:solidFill>
            <a:srgbClr val="5667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22241" y="5253101"/>
            <a:ext cx="477520" cy="153035"/>
          </a:xfrm>
          <a:custGeom>
            <a:avLst/>
            <a:gdLst/>
            <a:ahLst/>
            <a:cxnLst/>
            <a:rect l="l" t="t" r="r" b="b"/>
            <a:pathLst>
              <a:path w="477520" h="153035">
                <a:moveTo>
                  <a:pt x="477012" y="0"/>
                </a:moveTo>
                <a:lnTo>
                  <a:pt x="0" y="0"/>
                </a:lnTo>
                <a:lnTo>
                  <a:pt x="0" y="152654"/>
                </a:lnTo>
                <a:lnTo>
                  <a:pt x="477012" y="152654"/>
                </a:lnTo>
                <a:lnTo>
                  <a:pt x="477012" y="0"/>
                </a:lnTo>
                <a:close/>
              </a:path>
            </a:pathLst>
          </a:custGeom>
          <a:solidFill>
            <a:srgbClr val="5667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384421" y="5090921"/>
            <a:ext cx="153035" cy="162560"/>
          </a:xfrm>
          <a:custGeom>
            <a:avLst/>
            <a:gdLst/>
            <a:ahLst/>
            <a:cxnLst/>
            <a:rect l="l" t="t" r="r" b="b"/>
            <a:pathLst>
              <a:path w="153035" h="162560">
                <a:moveTo>
                  <a:pt x="152653" y="0"/>
                </a:moveTo>
                <a:lnTo>
                  <a:pt x="0" y="0"/>
                </a:lnTo>
                <a:lnTo>
                  <a:pt x="0" y="162178"/>
                </a:lnTo>
                <a:lnTo>
                  <a:pt x="152653" y="162178"/>
                </a:lnTo>
                <a:lnTo>
                  <a:pt x="152653" y="0"/>
                </a:lnTo>
                <a:close/>
              </a:path>
            </a:pathLst>
          </a:custGeom>
          <a:solidFill>
            <a:srgbClr val="5667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547104" y="4910328"/>
            <a:ext cx="1457325" cy="944880"/>
          </a:xfrm>
          <a:custGeom>
            <a:avLst/>
            <a:gdLst/>
            <a:ahLst/>
            <a:cxnLst/>
            <a:rect l="l" t="t" r="r" b="b"/>
            <a:pathLst>
              <a:path w="1457325" h="944879">
                <a:moveTo>
                  <a:pt x="728472" y="0"/>
                </a:moveTo>
                <a:lnTo>
                  <a:pt x="671540" y="1420"/>
                </a:lnTo>
                <a:lnTo>
                  <a:pt x="615808" y="5614"/>
                </a:lnTo>
                <a:lnTo>
                  <a:pt x="561436" y="12474"/>
                </a:lnTo>
                <a:lnTo>
                  <a:pt x="508586" y="21896"/>
                </a:lnTo>
                <a:lnTo>
                  <a:pt x="457421" y="33776"/>
                </a:lnTo>
                <a:lnTo>
                  <a:pt x="408103" y="48008"/>
                </a:lnTo>
                <a:lnTo>
                  <a:pt x="360792" y="64487"/>
                </a:lnTo>
                <a:lnTo>
                  <a:pt x="315652" y="83109"/>
                </a:lnTo>
                <a:lnTo>
                  <a:pt x="272844" y="103769"/>
                </a:lnTo>
                <a:lnTo>
                  <a:pt x="232531" y="126362"/>
                </a:lnTo>
                <a:lnTo>
                  <a:pt x="194873" y="150782"/>
                </a:lnTo>
                <a:lnTo>
                  <a:pt x="160033" y="176926"/>
                </a:lnTo>
                <a:lnTo>
                  <a:pt x="128173" y="204687"/>
                </a:lnTo>
                <a:lnTo>
                  <a:pt x="99455" y="233962"/>
                </a:lnTo>
                <a:lnTo>
                  <a:pt x="74040" y="264645"/>
                </a:lnTo>
                <a:lnTo>
                  <a:pt x="52091" y="296631"/>
                </a:lnTo>
                <a:lnTo>
                  <a:pt x="19238" y="364093"/>
                </a:lnTo>
                <a:lnTo>
                  <a:pt x="2191" y="435510"/>
                </a:lnTo>
                <a:lnTo>
                  <a:pt x="0" y="472440"/>
                </a:lnTo>
                <a:lnTo>
                  <a:pt x="2191" y="509360"/>
                </a:lnTo>
                <a:lnTo>
                  <a:pt x="19238" y="580766"/>
                </a:lnTo>
                <a:lnTo>
                  <a:pt x="52091" y="648222"/>
                </a:lnTo>
                <a:lnTo>
                  <a:pt x="74040" y="680207"/>
                </a:lnTo>
                <a:lnTo>
                  <a:pt x="99455" y="710889"/>
                </a:lnTo>
                <a:lnTo>
                  <a:pt x="128173" y="740164"/>
                </a:lnTo>
                <a:lnTo>
                  <a:pt x="160033" y="767927"/>
                </a:lnTo>
                <a:lnTo>
                  <a:pt x="194873" y="794072"/>
                </a:lnTo>
                <a:lnTo>
                  <a:pt x="232531" y="818495"/>
                </a:lnTo>
                <a:lnTo>
                  <a:pt x="272844" y="841090"/>
                </a:lnTo>
                <a:lnTo>
                  <a:pt x="315652" y="861752"/>
                </a:lnTo>
                <a:lnTo>
                  <a:pt x="360792" y="880378"/>
                </a:lnTo>
                <a:lnTo>
                  <a:pt x="408103" y="896860"/>
                </a:lnTo>
                <a:lnTo>
                  <a:pt x="457421" y="911095"/>
                </a:lnTo>
                <a:lnTo>
                  <a:pt x="508586" y="922977"/>
                </a:lnTo>
                <a:lnTo>
                  <a:pt x="561436" y="932402"/>
                </a:lnTo>
                <a:lnTo>
                  <a:pt x="615808" y="939264"/>
                </a:lnTo>
                <a:lnTo>
                  <a:pt x="671540" y="943458"/>
                </a:lnTo>
                <a:lnTo>
                  <a:pt x="728472" y="944880"/>
                </a:lnTo>
                <a:lnTo>
                  <a:pt x="785403" y="943458"/>
                </a:lnTo>
                <a:lnTo>
                  <a:pt x="841135" y="939264"/>
                </a:lnTo>
                <a:lnTo>
                  <a:pt x="895507" y="932402"/>
                </a:lnTo>
                <a:lnTo>
                  <a:pt x="948357" y="922977"/>
                </a:lnTo>
                <a:lnTo>
                  <a:pt x="999522" y="911095"/>
                </a:lnTo>
                <a:lnTo>
                  <a:pt x="1048840" y="896860"/>
                </a:lnTo>
                <a:lnTo>
                  <a:pt x="1096151" y="880378"/>
                </a:lnTo>
                <a:lnTo>
                  <a:pt x="1141291" y="861752"/>
                </a:lnTo>
                <a:lnTo>
                  <a:pt x="1184099" y="841090"/>
                </a:lnTo>
                <a:lnTo>
                  <a:pt x="1224412" y="818495"/>
                </a:lnTo>
                <a:lnTo>
                  <a:pt x="1262070" y="794072"/>
                </a:lnTo>
                <a:lnTo>
                  <a:pt x="1296910" y="767927"/>
                </a:lnTo>
                <a:lnTo>
                  <a:pt x="1328770" y="740164"/>
                </a:lnTo>
                <a:lnTo>
                  <a:pt x="1357488" y="710889"/>
                </a:lnTo>
                <a:lnTo>
                  <a:pt x="1382903" y="680207"/>
                </a:lnTo>
                <a:lnTo>
                  <a:pt x="1404852" y="648222"/>
                </a:lnTo>
                <a:lnTo>
                  <a:pt x="1437705" y="580766"/>
                </a:lnTo>
                <a:lnTo>
                  <a:pt x="1454752" y="509360"/>
                </a:lnTo>
                <a:lnTo>
                  <a:pt x="1456944" y="472440"/>
                </a:lnTo>
                <a:lnTo>
                  <a:pt x="1454752" y="435510"/>
                </a:lnTo>
                <a:lnTo>
                  <a:pt x="1437705" y="364093"/>
                </a:lnTo>
                <a:lnTo>
                  <a:pt x="1404852" y="296631"/>
                </a:lnTo>
                <a:lnTo>
                  <a:pt x="1382903" y="264645"/>
                </a:lnTo>
                <a:lnTo>
                  <a:pt x="1357488" y="233962"/>
                </a:lnTo>
                <a:lnTo>
                  <a:pt x="1328770" y="204687"/>
                </a:lnTo>
                <a:lnTo>
                  <a:pt x="1296910" y="176926"/>
                </a:lnTo>
                <a:lnTo>
                  <a:pt x="1262070" y="150782"/>
                </a:lnTo>
                <a:lnTo>
                  <a:pt x="1224412" y="126362"/>
                </a:lnTo>
                <a:lnTo>
                  <a:pt x="1184099" y="103769"/>
                </a:lnTo>
                <a:lnTo>
                  <a:pt x="1141291" y="83109"/>
                </a:lnTo>
                <a:lnTo>
                  <a:pt x="1096151" y="64487"/>
                </a:lnTo>
                <a:lnTo>
                  <a:pt x="1048840" y="48008"/>
                </a:lnTo>
                <a:lnTo>
                  <a:pt x="999522" y="33776"/>
                </a:lnTo>
                <a:lnTo>
                  <a:pt x="948357" y="21896"/>
                </a:lnTo>
                <a:lnTo>
                  <a:pt x="895507" y="12474"/>
                </a:lnTo>
                <a:lnTo>
                  <a:pt x="841135" y="5614"/>
                </a:lnTo>
                <a:lnTo>
                  <a:pt x="785403" y="1420"/>
                </a:lnTo>
                <a:lnTo>
                  <a:pt x="728472" y="0"/>
                </a:lnTo>
                <a:close/>
              </a:path>
            </a:pathLst>
          </a:custGeom>
          <a:solidFill>
            <a:srgbClr val="527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806310" y="5072888"/>
            <a:ext cx="942340" cy="586105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700" marR="5080" algn="ctr">
              <a:lnSpc>
                <a:spcPct val="91500"/>
              </a:lnSpc>
              <a:spcBef>
                <a:spcPts val="225"/>
              </a:spcBef>
            </a:pP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Укупан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буџет  општие  </a:t>
            </a:r>
            <a:r>
              <a:rPr sz="1300" spc="-15" dirty="0">
                <a:solidFill>
                  <a:srgbClr val="FFFFFF"/>
                </a:solidFill>
                <a:latin typeface="Calibri"/>
                <a:cs typeface="Calibri"/>
              </a:rPr>
              <a:t>194.515.000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990082" y="5147690"/>
            <a:ext cx="477520" cy="153035"/>
          </a:xfrm>
          <a:custGeom>
            <a:avLst/>
            <a:gdLst/>
            <a:ahLst/>
            <a:cxnLst/>
            <a:rect l="l" t="t" r="r" b="b"/>
            <a:pathLst>
              <a:path w="477520" h="153035">
                <a:moveTo>
                  <a:pt x="477012" y="0"/>
                </a:moveTo>
                <a:lnTo>
                  <a:pt x="0" y="0"/>
                </a:lnTo>
                <a:lnTo>
                  <a:pt x="0" y="152653"/>
                </a:lnTo>
                <a:lnTo>
                  <a:pt x="477012" y="152653"/>
                </a:lnTo>
                <a:lnTo>
                  <a:pt x="477012" y="0"/>
                </a:lnTo>
                <a:close/>
              </a:path>
            </a:pathLst>
          </a:custGeom>
          <a:solidFill>
            <a:srgbClr val="4AAC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990082" y="5376798"/>
            <a:ext cx="477520" cy="153035"/>
          </a:xfrm>
          <a:custGeom>
            <a:avLst/>
            <a:gdLst/>
            <a:ahLst/>
            <a:cxnLst/>
            <a:rect l="l" t="t" r="r" b="b"/>
            <a:pathLst>
              <a:path w="477520" h="153035">
                <a:moveTo>
                  <a:pt x="477012" y="0"/>
                </a:moveTo>
                <a:lnTo>
                  <a:pt x="0" y="0"/>
                </a:lnTo>
                <a:lnTo>
                  <a:pt x="0" y="152653"/>
                </a:lnTo>
                <a:lnTo>
                  <a:pt x="477012" y="152653"/>
                </a:lnTo>
                <a:lnTo>
                  <a:pt x="477012" y="0"/>
                </a:lnTo>
                <a:close/>
              </a:path>
            </a:pathLst>
          </a:custGeom>
          <a:solidFill>
            <a:srgbClr val="4AAC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748784" y="4776215"/>
            <a:ext cx="1076325" cy="1079500"/>
          </a:xfrm>
          <a:custGeom>
            <a:avLst/>
            <a:gdLst/>
            <a:ahLst/>
            <a:cxnLst/>
            <a:rect l="l" t="t" r="r" b="b"/>
            <a:pathLst>
              <a:path w="1076325" h="1079500">
                <a:moveTo>
                  <a:pt x="537971" y="0"/>
                </a:moveTo>
                <a:lnTo>
                  <a:pt x="489014" y="2204"/>
                </a:lnTo>
                <a:lnTo>
                  <a:pt x="441286" y="8692"/>
                </a:lnTo>
                <a:lnTo>
                  <a:pt x="394978" y="19272"/>
                </a:lnTo>
                <a:lnTo>
                  <a:pt x="350280" y="33753"/>
                </a:lnTo>
                <a:lnTo>
                  <a:pt x="307382" y="51946"/>
                </a:lnTo>
                <a:lnTo>
                  <a:pt x="266474" y="73659"/>
                </a:lnTo>
                <a:lnTo>
                  <a:pt x="227746" y="98703"/>
                </a:lnTo>
                <a:lnTo>
                  <a:pt x="191388" y="126887"/>
                </a:lnTo>
                <a:lnTo>
                  <a:pt x="157591" y="158019"/>
                </a:lnTo>
                <a:lnTo>
                  <a:pt x="126544" y="191911"/>
                </a:lnTo>
                <a:lnTo>
                  <a:pt x="98438" y="228370"/>
                </a:lnTo>
                <a:lnTo>
                  <a:pt x="73462" y="267207"/>
                </a:lnTo>
                <a:lnTo>
                  <a:pt x="51807" y="308232"/>
                </a:lnTo>
                <a:lnTo>
                  <a:pt x="33663" y="351253"/>
                </a:lnTo>
                <a:lnTo>
                  <a:pt x="19221" y="396081"/>
                </a:lnTo>
                <a:lnTo>
                  <a:pt x="8669" y="442524"/>
                </a:lnTo>
                <a:lnTo>
                  <a:pt x="2199" y="490392"/>
                </a:lnTo>
                <a:lnTo>
                  <a:pt x="0" y="539495"/>
                </a:lnTo>
                <a:lnTo>
                  <a:pt x="2199" y="588601"/>
                </a:lnTo>
                <a:lnTo>
                  <a:pt x="8669" y="636470"/>
                </a:lnTo>
                <a:lnTo>
                  <a:pt x="19221" y="682915"/>
                </a:lnTo>
                <a:lnTo>
                  <a:pt x="33663" y="727743"/>
                </a:lnTo>
                <a:lnTo>
                  <a:pt x="51807" y="770764"/>
                </a:lnTo>
                <a:lnTo>
                  <a:pt x="73462" y="811789"/>
                </a:lnTo>
                <a:lnTo>
                  <a:pt x="98438" y="850626"/>
                </a:lnTo>
                <a:lnTo>
                  <a:pt x="126544" y="887086"/>
                </a:lnTo>
                <a:lnTo>
                  <a:pt x="157591" y="920977"/>
                </a:lnTo>
                <a:lnTo>
                  <a:pt x="191388" y="952109"/>
                </a:lnTo>
                <a:lnTo>
                  <a:pt x="227746" y="980291"/>
                </a:lnTo>
                <a:lnTo>
                  <a:pt x="266474" y="1005334"/>
                </a:lnTo>
                <a:lnTo>
                  <a:pt x="307382" y="1027047"/>
                </a:lnTo>
                <a:lnTo>
                  <a:pt x="350280" y="1045239"/>
                </a:lnTo>
                <a:lnTo>
                  <a:pt x="394978" y="1059720"/>
                </a:lnTo>
                <a:lnTo>
                  <a:pt x="441286" y="1070299"/>
                </a:lnTo>
                <a:lnTo>
                  <a:pt x="489014" y="1076787"/>
                </a:lnTo>
                <a:lnTo>
                  <a:pt x="537971" y="1078991"/>
                </a:lnTo>
                <a:lnTo>
                  <a:pt x="586929" y="1076787"/>
                </a:lnTo>
                <a:lnTo>
                  <a:pt x="634657" y="1070299"/>
                </a:lnTo>
                <a:lnTo>
                  <a:pt x="680965" y="1059720"/>
                </a:lnTo>
                <a:lnTo>
                  <a:pt x="725663" y="1045239"/>
                </a:lnTo>
                <a:lnTo>
                  <a:pt x="768561" y="1027047"/>
                </a:lnTo>
                <a:lnTo>
                  <a:pt x="809469" y="1005334"/>
                </a:lnTo>
                <a:lnTo>
                  <a:pt x="848197" y="980291"/>
                </a:lnTo>
                <a:lnTo>
                  <a:pt x="884555" y="952109"/>
                </a:lnTo>
                <a:lnTo>
                  <a:pt x="918352" y="920977"/>
                </a:lnTo>
                <a:lnTo>
                  <a:pt x="949399" y="887086"/>
                </a:lnTo>
                <a:lnTo>
                  <a:pt x="977505" y="850626"/>
                </a:lnTo>
                <a:lnTo>
                  <a:pt x="1002481" y="811789"/>
                </a:lnTo>
                <a:lnTo>
                  <a:pt x="1024136" y="770764"/>
                </a:lnTo>
                <a:lnTo>
                  <a:pt x="1042280" y="727743"/>
                </a:lnTo>
                <a:lnTo>
                  <a:pt x="1056722" y="682915"/>
                </a:lnTo>
                <a:lnTo>
                  <a:pt x="1067274" y="636470"/>
                </a:lnTo>
                <a:lnTo>
                  <a:pt x="1073744" y="588601"/>
                </a:lnTo>
                <a:lnTo>
                  <a:pt x="1075943" y="539495"/>
                </a:lnTo>
                <a:lnTo>
                  <a:pt x="1073744" y="490392"/>
                </a:lnTo>
                <a:lnTo>
                  <a:pt x="1067274" y="442524"/>
                </a:lnTo>
                <a:lnTo>
                  <a:pt x="1056722" y="396081"/>
                </a:lnTo>
                <a:lnTo>
                  <a:pt x="1042280" y="351253"/>
                </a:lnTo>
                <a:lnTo>
                  <a:pt x="1024136" y="308232"/>
                </a:lnTo>
                <a:lnTo>
                  <a:pt x="1002481" y="267207"/>
                </a:lnTo>
                <a:lnTo>
                  <a:pt x="977505" y="228370"/>
                </a:lnTo>
                <a:lnTo>
                  <a:pt x="949399" y="191911"/>
                </a:lnTo>
                <a:lnTo>
                  <a:pt x="918352" y="158019"/>
                </a:lnTo>
                <a:lnTo>
                  <a:pt x="884555" y="126887"/>
                </a:lnTo>
                <a:lnTo>
                  <a:pt x="848197" y="98703"/>
                </a:lnTo>
                <a:lnTo>
                  <a:pt x="809469" y="73659"/>
                </a:lnTo>
                <a:lnTo>
                  <a:pt x="768561" y="51946"/>
                </a:lnTo>
                <a:lnTo>
                  <a:pt x="725663" y="33753"/>
                </a:lnTo>
                <a:lnTo>
                  <a:pt x="680965" y="19272"/>
                </a:lnTo>
                <a:lnTo>
                  <a:pt x="634657" y="8692"/>
                </a:lnTo>
                <a:lnTo>
                  <a:pt x="586929" y="2204"/>
                </a:lnTo>
                <a:lnTo>
                  <a:pt x="537971" y="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951857" y="5005832"/>
            <a:ext cx="670560" cy="59690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algn="ctr">
              <a:lnSpc>
                <a:spcPct val="91300"/>
              </a:lnSpc>
              <a:spcBef>
                <a:spcPts val="210"/>
              </a:spcBef>
            </a:pPr>
            <a:r>
              <a:rPr sz="1000" spc="-5" dirty="0">
                <a:solidFill>
                  <a:srgbClr val="FFFFFF"/>
                </a:solidFill>
                <a:latin typeface="Calibri"/>
                <a:cs typeface="Calibri"/>
              </a:rPr>
              <a:t>Средства</a:t>
            </a:r>
            <a:r>
              <a:rPr sz="10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5" dirty="0">
                <a:solidFill>
                  <a:srgbClr val="FFFFFF"/>
                </a:solidFill>
                <a:latin typeface="Calibri"/>
                <a:cs typeface="Calibri"/>
              </a:rPr>
              <a:t>из  </a:t>
            </a: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осталих  извора  </a:t>
            </a:r>
            <a:r>
              <a:rPr sz="1000" spc="-5" dirty="0">
                <a:solidFill>
                  <a:srgbClr val="FFFFFF"/>
                </a:solidFill>
                <a:latin typeface="Calibri"/>
                <a:cs typeface="Calibri"/>
              </a:rPr>
              <a:t>30.000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748026" y="1935860"/>
            <a:ext cx="770890" cy="230504"/>
          </a:xfrm>
          <a:custGeom>
            <a:avLst/>
            <a:gdLst/>
            <a:ahLst/>
            <a:cxnLst/>
            <a:rect l="l" t="t" r="r" b="b"/>
            <a:pathLst>
              <a:path w="770889" h="230505">
                <a:moveTo>
                  <a:pt x="770636" y="0"/>
                </a:moveTo>
                <a:lnTo>
                  <a:pt x="0" y="0"/>
                </a:lnTo>
                <a:lnTo>
                  <a:pt x="0" y="230124"/>
                </a:lnTo>
                <a:lnTo>
                  <a:pt x="770636" y="230124"/>
                </a:lnTo>
                <a:lnTo>
                  <a:pt x="770636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748026" y="2281047"/>
            <a:ext cx="770890" cy="230504"/>
          </a:xfrm>
          <a:custGeom>
            <a:avLst/>
            <a:gdLst/>
            <a:ahLst/>
            <a:cxnLst/>
            <a:rect l="l" t="t" r="r" b="b"/>
            <a:pathLst>
              <a:path w="770889" h="230505">
                <a:moveTo>
                  <a:pt x="770636" y="0"/>
                </a:moveTo>
                <a:lnTo>
                  <a:pt x="0" y="0"/>
                </a:lnTo>
                <a:lnTo>
                  <a:pt x="0" y="230124"/>
                </a:lnTo>
                <a:lnTo>
                  <a:pt x="770636" y="230124"/>
                </a:lnTo>
                <a:lnTo>
                  <a:pt x="770636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748026" y="1935860"/>
            <a:ext cx="770890" cy="230504"/>
          </a:xfrm>
          <a:custGeom>
            <a:avLst/>
            <a:gdLst/>
            <a:ahLst/>
            <a:cxnLst/>
            <a:rect l="l" t="t" r="r" b="b"/>
            <a:pathLst>
              <a:path w="770889" h="230505">
                <a:moveTo>
                  <a:pt x="0" y="0"/>
                </a:moveTo>
                <a:lnTo>
                  <a:pt x="770636" y="0"/>
                </a:lnTo>
                <a:lnTo>
                  <a:pt x="770636" y="230124"/>
                </a:lnTo>
                <a:lnTo>
                  <a:pt x="0" y="230124"/>
                </a:lnTo>
                <a:lnTo>
                  <a:pt x="0" y="0"/>
                </a:lnTo>
                <a:close/>
              </a:path>
            </a:pathLst>
          </a:custGeom>
          <a:ln w="24384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748026" y="2281047"/>
            <a:ext cx="770890" cy="230504"/>
          </a:xfrm>
          <a:custGeom>
            <a:avLst/>
            <a:gdLst/>
            <a:ahLst/>
            <a:cxnLst/>
            <a:rect l="l" t="t" r="r" b="b"/>
            <a:pathLst>
              <a:path w="770889" h="230505">
                <a:moveTo>
                  <a:pt x="0" y="0"/>
                </a:moveTo>
                <a:lnTo>
                  <a:pt x="770636" y="0"/>
                </a:lnTo>
                <a:lnTo>
                  <a:pt x="770636" y="230124"/>
                </a:lnTo>
                <a:lnTo>
                  <a:pt x="0" y="230124"/>
                </a:lnTo>
                <a:lnTo>
                  <a:pt x="0" y="0"/>
                </a:lnTo>
                <a:close/>
              </a:path>
            </a:pathLst>
          </a:custGeom>
          <a:ln w="24384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06040" y="1548383"/>
            <a:ext cx="1462712" cy="15983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958844" y="1858213"/>
            <a:ext cx="446532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Times New Roman"/>
                <a:cs typeface="Times New Roman"/>
              </a:rPr>
              <a:t>194.515.000,00</a:t>
            </a:r>
            <a:r>
              <a:rPr sz="3600" b="1" spc="-8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динара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0110" y="248869"/>
            <a:ext cx="7778115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000" b="0" spc="10" dirty="0">
                <a:latin typeface="Times New Roman"/>
                <a:cs typeface="Times New Roman"/>
              </a:rPr>
              <a:t>Шта </a:t>
            </a:r>
            <a:r>
              <a:rPr sz="4000" b="0" spc="-25" dirty="0">
                <a:latin typeface="Times New Roman"/>
                <a:cs typeface="Times New Roman"/>
              </a:rPr>
              <a:t>су </a:t>
            </a:r>
            <a:r>
              <a:rPr sz="4000" b="0" spc="-35" dirty="0">
                <a:latin typeface="Times New Roman"/>
                <a:cs typeface="Times New Roman"/>
              </a:rPr>
              <a:t>приходи </a:t>
            </a:r>
            <a:r>
              <a:rPr sz="4000" b="0" spc="5" dirty="0">
                <a:latin typeface="Times New Roman"/>
                <a:cs typeface="Times New Roman"/>
              </a:rPr>
              <a:t>и </a:t>
            </a:r>
            <a:r>
              <a:rPr sz="4000" b="0" dirty="0">
                <a:latin typeface="Times New Roman"/>
                <a:cs typeface="Times New Roman"/>
              </a:rPr>
              <a:t>примања</a:t>
            </a:r>
            <a:r>
              <a:rPr sz="4000" b="0" spc="-120" dirty="0">
                <a:latin typeface="Times New Roman"/>
                <a:cs typeface="Times New Roman"/>
              </a:rPr>
              <a:t> </a:t>
            </a:r>
            <a:r>
              <a:rPr sz="4000" b="0" spc="-20" dirty="0">
                <a:latin typeface="Times New Roman"/>
                <a:cs typeface="Times New Roman"/>
              </a:rPr>
              <a:t>буџета?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584704" y="1328927"/>
            <a:ext cx="426720" cy="502920"/>
          </a:xfrm>
          <a:custGeom>
            <a:avLst/>
            <a:gdLst/>
            <a:ahLst/>
            <a:cxnLst/>
            <a:rect l="l" t="t" r="r" b="b"/>
            <a:pathLst>
              <a:path w="426719" h="502919">
                <a:moveTo>
                  <a:pt x="426719" y="502920"/>
                </a:moveTo>
                <a:lnTo>
                  <a:pt x="369993" y="498430"/>
                </a:lnTo>
                <a:lnTo>
                  <a:pt x="319023" y="485760"/>
                </a:lnTo>
                <a:lnTo>
                  <a:pt x="275843" y="466105"/>
                </a:lnTo>
                <a:lnTo>
                  <a:pt x="242485" y="440661"/>
                </a:lnTo>
                <a:lnTo>
                  <a:pt x="213359" y="377189"/>
                </a:lnTo>
                <a:lnTo>
                  <a:pt x="184234" y="313718"/>
                </a:lnTo>
                <a:lnTo>
                  <a:pt x="150875" y="288274"/>
                </a:lnTo>
                <a:lnTo>
                  <a:pt x="107695" y="268619"/>
                </a:lnTo>
                <a:lnTo>
                  <a:pt x="56726" y="255949"/>
                </a:lnTo>
                <a:lnTo>
                  <a:pt x="0" y="251460"/>
                </a:lnTo>
                <a:lnTo>
                  <a:pt x="56726" y="246970"/>
                </a:lnTo>
                <a:lnTo>
                  <a:pt x="107695" y="234300"/>
                </a:lnTo>
                <a:lnTo>
                  <a:pt x="150875" y="214645"/>
                </a:lnTo>
                <a:lnTo>
                  <a:pt x="184234" y="189201"/>
                </a:lnTo>
                <a:lnTo>
                  <a:pt x="213359" y="125730"/>
                </a:lnTo>
                <a:lnTo>
                  <a:pt x="242485" y="62258"/>
                </a:lnTo>
                <a:lnTo>
                  <a:pt x="275843" y="36814"/>
                </a:lnTo>
                <a:lnTo>
                  <a:pt x="319023" y="17159"/>
                </a:lnTo>
                <a:lnTo>
                  <a:pt x="369993" y="4489"/>
                </a:lnTo>
                <a:lnTo>
                  <a:pt x="426719" y="0"/>
                </a:lnTo>
              </a:path>
            </a:pathLst>
          </a:custGeom>
          <a:ln w="24383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07186" y="1420494"/>
            <a:ext cx="1578610" cy="1346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b="1" dirty="0">
                <a:latin typeface="Calibri"/>
                <a:cs typeface="Calibri"/>
              </a:rPr>
              <a:t>Порески</a:t>
            </a:r>
            <a:r>
              <a:rPr sz="1600" b="1" spc="-114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приходи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567690">
              <a:lnSpc>
                <a:spcPts val="1850"/>
              </a:lnSpc>
              <a:spcBef>
                <a:spcPts val="1100"/>
              </a:spcBef>
            </a:pPr>
            <a:r>
              <a:rPr sz="1600" b="1" dirty="0">
                <a:latin typeface="Calibri"/>
                <a:cs typeface="Calibri"/>
              </a:rPr>
              <a:t>Донације</a:t>
            </a:r>
            <a:r>
              <a:rPr sz="1600" b="1" spc="-12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и</a:t>
            </a:r>
            <a:endParaRPr sz="1600">
              <a:latin typeface="Calibri"/>
              <a:cs typeface="Calibri"/>
            </a:endParaRPr>
          </a:p>
          <a:p>
            <a:pPr marL="613410">
              <a:lnSpc>
                <a:spcPts val="1850"/>
              </a:lnSpc>
            </a:pPr>
            <a:r>
              <a:rPr sz="1600" b="1" dirty="0">
                <a:latin typeface="Calibri"/>
                <a:cs typeface="Calibri"/>
              </a:rPr>
              <a:t>трансфери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584704" y="1889760"/>
            <a:ext cx="426720" cy="1304925"/>
          </a:xfrm>
          <a:custGeom>
            <a:avLst/>
            <a:gdLst/>
            <a:ahLst/>
            <a:cxnLst/>
            <a:rect l="l" t="t" r="r" b="b"/>
            <a:pathLst>
              <a:path w="426719" h="1304925">
                <a:moveTo>
                  <a:pt x="426719" y="1304543"/>
                </a:moveTo>
                <a:lnTo>
                  <a:pt x="369993" y="1299204"/>
                </a:lnTo>
                <a:lnTo>
                  <a:pt x="319023" y="1284139"/>
                </a:lnTo>
                <a:lnTo>
                  <a:pt x="275843" y="1260776"/>
                </a:lnTo>
                <a:lnTo>
                  <a:pt x="242485" y="1230545"/>
                </a:lnTo>
                <a:lnTo>
                  <a:pt x="220979" y="1194874"/>
                </a:lnTo>
                <a:lnTo>
                  <a:pt x="213359" y="1155191"/>
                </a:lnTo>
                <a:lnTo>
                  <a:pt x="213359" y="801624"/>
                </a:lnTo>
                <a:lnTo>
                  <a:pt x="205739" y="761941"/>
                </a:lnTo>
                <a:lnTo>
                  <a:pt x="184234" y="726270"/>
                </a:lnTo>
                <a:lnTo>
                  <a:pt x="150875" y="696039"/>
                </a:lnTo>
                <a:lnTo>
                  <a:pt x="107695" y="672676"/>
                </a:lnTo>
                <a:lnTo>
                  <a:pt x="56726" y="657611"/>
                </a:lnTo>
                <a:lnTo>
                  <a:pt x="0" y="652272"/>
                </a:lnTo>
                <a:lnTo>
                  <a:pt x="56726" y="646932"/>
                </a:lnTo>
                <a:lnTo>
                  <a:pt x="107695" y="631867"/>
                </a:lnTo>
                <a:lnTo>
                  <a:pt x="150875" y="608504"/>
                </a:lnTo>
                <a:lnTo>
                  <a:pt x="184234" y="578273"/>
                </a:lnTo>
                <a:lnTo>
                  <a:pt x="205739" y="542602"/>
                </a:lnTo>
                <a:lnTo>
                  <a:pt x="213359" y="502919"/>
                </a:lnTo>
                <a:lnTo>
                  <a:pt x="213359" y="149351"/>
                </a:lnTo>
                <a:lnTo>
                  <a:pt x="220979" y="109669"/>
                </a:lnTo>
                <a:lnTo>
                  <a:pt x="242485" y="73998"/>
                </a:lnTo>
                <a:lnTo>
                  <a:pt x="275843" y="43767"/>
                </a:lnTo>
                <a:lnTo>
                  <a:pt x="319023" y="20404"/>
                </a:lnTo>
                <a:lnTo>
                  <a:pt x="369993" y="5339"/>
                </a:lnTo>
                <a:lnTo>
                  <a:pt x="426719" y="0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84704" y="3252215"/>
            <a:ext cx="426720" cy="692150"/>
          </a:xfrm>
          <a:custGeom>
            <a:avLst/>
            <a:gdLst/>
            <a:ahLst/>
            <a:cxnLst/>
            <a:rect l="l" t="t" r="r" b="b"/>
            <a:pathLst>
              <a:path w="426719" h="692150">
                <a:moveTo>
                  <a:pt x="426719" y="691896"/>
                </a:moveTo>
                <a:lnTo>
                  <a:pt x="369993" y="686556"/>
                </a:lnTo>
                <a:lnTo>
                  <a:pt x="319023" y="671491"/>
                </a:lnTo>
                <a:lnTo>
                  <a:pt x="275843" y="648128"/>
                </a:lnTo>
                <a:lnTo>
                  <a:pt x="242485" y="617897"/>
                </a:lnTo>
                <a:lnTo>
                  <a:pt x="220979" y="582226"/>
                </a:lnTo>
                <a:lnTo>
                  <a:pt x="213359" y="542544"/>
                </a:lnTo>
                <a:lnTo>
                  <a:pt x="213359" y="495300"/>
                </a:lnTo>
                <a:lnTo>
                  <a:pt x="205739" y="455617"/>
                </a:lnTo>
                <a:lnTo>
                  <a:pt x="184234" y="419946"/>
                </a:lnTo>
                <a:lnTo>
                  <a:pt x="150875" y="389715"/>
                </a:lnTo>
                <a:lnTo>
                  <a:pt x="107695" y="366352"/>
                </a:lnTo>
                <a:lnTo>
                  <a:pt x="56726" y="351287"/>
                </a:lnTo>
                <a:lnTo>
                  <a:pt x="0" y="345948"/>
                </a:lnTo>
                <a:lnTo>
                  <a:pt x="56726" y="340608"/>
                </a:lnTo>
                <a:lnTo>
                  <a:pt x="107695" y="325543"/>
                </a:lnTo>
                <a:lnTo>
                  <a:pt x="150875" y="302180"/>
                </a:lnTo>
                <a:lnTo>
                  <a:pt x="184234" y="271949"/>
                </a:lnTo>
                <a:lnTo>
                  <a:pt x="205739" y="236278"/>
                </a:lnTo>
                <a:lnTo>
                  <a:pt x="213359" y="196596"/>
                </a:lnTo>
                <a:lnTo>
                  <a:pt x="213359" y="149351"/>
                </a:lnTo>
                <a:lnTo>
                  <a:pt x="220979" y="109669"/>
                </a:lnTo>
                <a:lnTo>
                  <a:pt x="242485" y="73998"/>
                </a:lnTo>
                <a:lnTo>
                  <a:pt x="275843" y="43767"/>
                </a:lnTo>
                <a:lnTo>
                  <a:pt x="319023" y="20404"/>
                </a:lnTo>
                <a:lnTo>
                  <a:pt x="369993" y="5339"/>
                </a:lnTo>
                <a:lnTo>
                  <a:pt x="426719" y="0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584704" y="4002023"/>
            <a:ext cx="426720" cy="753110"/>
          </a:xfrm>
          <a:custGeom>
            <a:avLst/>
            <a:gdLst/>
            <a:ahLst/>
            <a:cxnLst/>
            <a:rect l="l" t="t" r="r" b="b"/>
            <a:pathLst>
              <a:path w="426719" h="753110">
                <a:moveTo>
                  <a:pt x="426719" y="752856"/>
                </a:moveTo>
                <a:lnTo>
                  <a:pt x="369993" y="747516"/>
                </a:lnTo>
                <a:lnTo>
                  <a:pt x="319023" y="732451"/>
                </a:lnTo>
                <a:lnTo>
                  <a:pt x="275843" y="709088"/>
                </a:lnTo>
                <a:lnTo>
                  <a:pt x="242485" y="678857"/>
                </a:lnTo>
                <a:lnTo>
                  <a:pt x="220979" y="643186"/>
                </a:lnTo>
                <a:lnTo>
                  <a:pt x="213359" y="603503"/>
                </a:lnTo>
                <a:lnTo>
                  <a:pt x="213359" y="525780"/>
                </a:lnTo>
                <a:lnTo>
                  <a:pt x="205739" y="486097"/>
                </a:lnTo>
                <a:lnTo>
                  <a:pt x="184234" y="450426"/>
                </a:lnTo>
                <a:lnTo>
                  <a:pt x="150875" y="420195"/>
                </a:lnTo>
                <a:lnTo>
                  <a:pt x="107695" y="396832"/>
                </a:lnTo>
                <a:lnTo>
                  <a:pt x="56726" y="381767"/>
                </a:lnTo>
                <a:lnTo>
                  <a:pt x="0" y="376427"/>
                </a:lnTo>
                <a:lnTo>
                  <a:pt x="56726" y="371088"/>
                </a:lnTo>
                <a:lnTo>
                  <a:pt x="107695" y="356023"/>
                </a:lnTo>
                <a:lnTo>
                  <a:pt x="150875" y="332660"/>
                </a:lnTo>
                <a:lnTo>
                  <a:pt x="184234" y="302429"/>
                </a:lnTo>
                <a:lnTo>
                  <a:pt x="205739" y="266758"/>
                </a:lnTo>
                <a:lnTo>
                  <a:pt x="213359" y="227075"/>
                </a:lnTo>
                <a:lnTo>
                  <a:pt x="213359" y="149351"/>
                </a:lnTo>
                <a:lnTo>
                  <a:pt x="220979" y="109669"/>
                </a:lnTo>
                <a:lnTo>
                  <a:pt x="242485" y="73998"/>
                </a:lnTo>
                <a:lnTo>
                  <a:pt x="275843" y="43767"/>
                </a:lnTo>
                <a:lnTo>
                  <a:pt x="319023" y="20404"/>
                </a:lnTo>
                <a:lnTo>
                  <a:pt x="369993" y="5339"/>
                </a:lnTo>
                <a:lnTo>
                  <a:pt x="426719" y="0"/>
                </a:lnTo>
              </a:path>
            </a:pathLst>
          </a:custGeom>
          <a:ln w="24383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584704" y="4812791"/>
            <a:ext cx="426720" cy="1112520"/>
          </a:xfrm>
          <a:custGeom>
            <a:avLst/>
            <a:gdLst/>
            <a:ahLst/>
            <a:cxnLst/>
            <a:rect l="l" t="t" r="r" b="b"/>
            <a:pathLst>
              <a:path w="426719" h="1112520">
                <a:moveTo>
                  <a:pt x="426719" y="1112519"/>
                </a:moveTo>
                <a:lnTo>
                  <a:pt x="369993" y="1107185"/>
                </a:lnTo>
                <a:lnTo>
                  <a:pt x="319023" y="1092129"/>
                </a:lnTo>
                <a:lnTo>
                  <a:pt x="275843" y="1068776"/>
                </a:lnTo>
                <a:lnTo>
                  <a:pt x="242485" y="1038549"/>
                </a:lnTo>
                <a:lnTo>
                  <a:pt x="220979" y="1002872"/>
                </a:lnTo>
                <a:lnTo>
                  <a:pt x="213359" y="963167"/>
                </a:lnTo>
                <a:lnTo>
                  <a:pt x="213359" y="705611"/>
                </a:lnTo>
                <a:lnTo>
                  <a:pt x="205739" y="665929"/>
                </a:lnTo>
                <a:lnTo>
                  <a:pt x="184234" y="630258"/>
                </a:lnTo>
                <a:lnTo>
                  <a:pt x="150875" y="600027"/>
                </a:lnTo>
                <a:lnTo>
                  <a:pt x="107695" y="576664"/>
                </a:lnTo>
                <a:lnTo>
                  <a:pt x="56726" y="561599"/>
                </a:lnTo>
                <a:lnTo>
                  <a:pt x="0" y="556259"/>
                </a:lnTo>
                <a:lnTo>
                  <a:pt x="56726" y="550920"/>
                </a:lnTo>
                <a:lnTo>
                  <a:pt x="107695" y="535855"/>
                </a:lnTo>
                <a:lnTo>
                  <a:pt x="150875" y="512492"/>
                </a:lnTo>
                <a:lnTo>
                  <a:pt x="184234" y="482261"/>
                </a:lnTo>
                <a:lnTo>
                  <a:pt x="205739" y="446590"/>
                </a:lnTo>
                <a:lnTo>
                  <a:pt x="213359" y="406907"/>
                </a:lnTo>
                <a:lnTo>
                  <a:pt x="213359" y="149351"/>
                </a:lnTo>
                <a:lnTo>
                  <a:pt x="220979" y="109669"/>
                </a:lnTo>
                <a:lnTo>
                  <a:pt x="242485" y="73998"/>
                </a:lnTo>
                <a:lnTo>
                  <a:pt x="275843" y="43767"/>
                </a:lnTo>
                <a:lnTo>
                  <a:pt x="319023" y="20404"/>
                </a:lnTo>
                <a:lnTo>
                  <a:pt x="369993" y="5339"/>
                </a:lnTo>
                <a:lnTo>
                  <a:pt x="426719" y="0"/>
                </a:lnTo>
              </a:path>
            </a:pathLst>
          </a:custGeom>
          <a:ln w="24383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90194" y="3438525"/>
            <a:ext cx="1896745" cy="3038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105"/>
              </a:spcBef>
            </a:pPr>
            <a:r>
              <a:rPr sz="1600" b="1" dirty="0">
                <a:latin typeface="Calibri"/>
                <a:cs typeface="Calibri"/>
              </a:rPr>
              <a:t>Непорески</a:t>
            </a:r>
            <a:r>
              <a:rPr sz="1600" b="1" spc="-13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приходи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300">
              <a:latin typeface="Times New Roman"/>
              <a:cs typeface="Times New Roman"/>
            </a:endParaRPr>
          </a:p>
          <a:p>
            <a:pPr marL="551815" marR="8255" indent="-539750" algn="r">
              <a:lnSpc>
                <a:spcPts val="1780"/>
              </a:lnSpc>
              <a:spcBef>
                <a:spcPts val="5"/>
              </a:spcBef>
            </a:pPr>
            <a:r>
              <a:rPr sz="1600" b="1" dirty="0">
                <a:latin typeface="Calibri"/>
                <a:cs typeface="Calibri"/>
              </a:rPr>
              <a:t>Примања</a:t>
            </a:r>
            <a:r>
              <a:rPr sz="1600" b="1" spc="-6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од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продаје </a:t>
            </a:r>
            <a:r>
              <a:rPr sz="1600" b="1" spc="-5" dirty="0">
                <a:latin typeface="Calibri"/>
                <a:cs typeface="Calibri"/>
              </a:rPr>
              <a:t> </a:t>
            </a:r>
            <a:r>
              <a:rPr sz="1600" b="1" spc="5" dirty="0">
                <a:latin typeface="Calibri"/>
                <a:cs typeface="Calibri"/>
              </a:rPr>
              <a:t>н</a:t>
            </a:r>
            <a:r>
              <a:rPr sz="1600" b="1" dirty="0">
                <a:latin typeface="Calibri"/>
                <a:cs typeface="Calibri"/>
              </a:rPr>
              <a:t>е</a:t>
            </a:r>
            <a:r>
              <a:rPr sz="1600" b="1" spc="-10" dirty="0">
                <a:latin typeface="Calibri"/>
                <a:cs typeface="Calibri"/>
              </a:rPr>
              <a:t>фи</a:t>
            </a:r>
            <a:r>
              <a:rPr sz="1600" b="1" spc="5" dirty="0">
                <a:latin typeface="Calibri"/>
                <a:cs typeface="Calibri"/>
              </a:rPr>
              <a:t>н</a:t>
            </a:r>
            <a:r>
              <a:rPr sz="1600" b="1" dirty="0">
                <a:latin typeface="Calibri"/>
                <a:cs typeface="Calibri"/>
              </a:rPr>
              <a:t>а</a:t>
            </a:r>
            <a:r>
              <a:rPr sz="1600" b="1" spc="5" dirty="0">
                <a:latin typeface="Calibri"/>
                <a:cs typeface="Calibri"/>
              </a:rPr>
              <a:t>н</a:t>
            </a:r>
            <a:r>
              <a:rPr sz="1600" b="1" spc="-5" dirty="0">
                <a:latin typeface="Calibri"/>
                <a:cs typeface="Calibri"/>
              </a:rPr>
              <a:t>с</a:t>
            </a:r>
            <a:r>
              <a:rPr sz="1600" b="1" spc="-10" dirty="0">
                <a:latin typeface="Calibri"/>
                <a:cs typeface="Calibri"/>
              </a:rPr>
              <a:t>и</a:t>
            </a:r>
            <a:r>
              <a:rPr sz="1600" b="1" spc="-5" dirty="0">
                <a:latin typeface="Calibri"/>
                <a:cs typeface="Calibri"/>
              </a:rPr>
              <a:t>јс</a:t>
            </a:r>
            <a:r>
              <a:rPr sz="1600" b="1" spc="-35" dirty="0">
                <a:latin typeface="Calibri"/>
                <a:cs typeface="Calibri"/>
              </a:rPr>
              <a:t>к</a:t>
            </a:r>
            <a:r>
              <a:rPr sz="1600" b="1" dirty="0">
                <a:latin typeface="Calibri"/>
                <a:cs typeface="Calibri"/>
              </a:rPr>
              <a:t>е</a:t>
            </a:r>
            <a:endParaRPr sz="1600">
              <a:latin typeface="Calibri"/>
              <a:cs typeface="Calibri"/>
            </a:endParaRPr>
          </a:p>
          <a:p>
            <a:pPr marR="8255" algn="r">
              <a:lnSpc>
                <a:spcPts val="1710"/>
              </a:lnSpc>
            </a:pPr>
            <a:r>
              <a:rPr sz="1600" b="1" spc="-5" dirty="0">
                <a:latin typeface="Calibri"/>
                <a:cs typeface="Calibri"/>
              </a:rPr>
              <a:t>и</a:t>
            </a:r>
            <a:r>
              <a:rPr sz="1600" b="1" dirty="0">
                <a:latin typeface="Calibri"/>
                <a:cs typeface="Calibri"/>
              </a:rPr>
              <a:t>мов</a:t>
            </a:r>
            <a:r>
              <a:rPr sz="1600" b="1" spc="-10" dirty="0">
                <a:latin typeface="Calibri"/>
                <a:cs typeface="Calibri"/>
              </a:rPr>
              <a:t>и</a:t>
            </a:r>
            <a:r>
              <a:rPr sz="1600" b="1" spc="10" dirty="0">
                <a:latin typeface="Calibri"/>
                <a:cs typeface="Calibri"/>
              </a:rPr>
              <a:t>н</a:t>
            </a:r>
            <a:r>
              <a:rPr sz="1600" b="1" spc="5" dirty="0">
                <a:latin typeface="Calibri"/>
                <a:cs typeface="Calibri"/>
              </a:rPr>
              <a:t>е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50">
              <a:latin typeface="Times New Roman"/>
              <a:cs typeface="Times New Roman"/>
            </a:endParaRPr>
          </a:p>
          <a:p>
            <a:pPr marR="5080" algn="r">
              <a:lnSpc>
                <a:spcPts val="1850"/>
              </a:lnSpc>
            </a:pPr>
            <a:r>
              <a:rPr sz="1600" b="1" dirty="0">
                <a:latin typeface="Calibri"/>
                <a:cs typeface="Calibri"/>
              </a:rPr>
              <a:t>Примања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од</a:t>
            </a:r>
            <a:endParaRPr sz="1600">
              <a:latin typeface="Calibri"/>
              <a:cs typeface="Calibri"/>
            </a:endParaRPr>
          </a:p>
          <a:p>
            <a:pPr marR="6350" algn="r">
              <a:lnSpc>
                <a:spcPts val="1764"/>
              </a:lnSpc>
            </a:pPr>
            <a:r>
              <a:rPr sz="1600" b="1" spc="-5" dirty="0">
                <a:latin typeface="Calibri"/>
                <a:cs typeface="Calibri"/>
              </a:rPr>
              <a:t>задуживања</a:t>
            </a:r>
            <a:r>
              <a:rPr sz="1600" b="1" spc="-85" dirty="0">
                <a:latin typeface="Calibri"/>
                <a:cs typeface="Calibri"/>
              </a:rPr>
              <a:t> </a:t>
            </a:r>
            <a:r>
              <a:rPr sz="1600" b="1" spc="5" dirty="0">
                <a:latin typeface="Calibri"/>
                <a:cs typeface="Calibri"/>
              </a:rPr>
              <a:t>и</a:t>
            </a:r>
            <a:endParaRPr sz="1600">
              <a:latin typeface="Calibri"/>
              <a:cs typeface="Calibri"/>
            </a:endParaRPr>
          </a:p>
          <a:p>
            <a:pPr marR="8890" algn="r">
              <a:lnSpc>
                <a:spcPts val="1755"/>
              </a:lnSpc>
            </a:pPr>
            <a:r>
              <a:rPr sz="1600" b="1" spc="-10" dirty="0">
                <a:latin typeface="Calibri"/>
                <a:cs typeface="Calibri"/>
              </a:rPr>
              <a:t>продаје</a:t>
            </a:r>
            <a:r>
              <a:rPr sz="1600" b="1" spc="-6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финансијске</a:t>
            </a:r>
            <a:endParaRPr sz="1600">
              <a:latin typeface="Calibri"/>
              <a:cs typeface="Calibri"/>
            </a:endParaRPr>
          </a:p>
          <a:p>
            <a:pPr marR="8255" algn="r">
              <a:lnSpc>
                <a:spcPts val="1835"/>
              </a:lnSpc>
            </a:pPr>
            <a:r>
              <a:rPr sz="1600" b="1" spc="-10" dirty="0">
                <a:latin typeface="Calibri"/>
                <a:cs typeface="Calibri"/>
              </a:rPr>
              <a:t>и</a:t>
            </a:r>
            <a:r>
              <a:rPr sz="1600" b="1" spc="5" dirty="0">
                <a:latin typeface="Calibri"/>
                <a:cs typeface="Calibri"/>
              </a:rPr>
              <a:t>мо</a:t>
            </a:r>
            <a:r>
              <a:rPr sz="1600" b="1" spc="-5" dirty="0">
                <a:latin typeface="Calibri"/>
                <a:cs typeface="Calibri"/>
              </a:rPr>
              <a:t>в</a:t>
            </a:r>
            <a:r>
              <a:rPr sz="1600" b="1" spc="-10" dirty="0">
                <a:latin typeface="Calibri"/>
                <a:cs typeface="Calibri"/>
              </a:rPr>
              <a:t>и</a:t>
            </a:r>
            <a:r>
              <a:rPr sz="1600" b="1" spc="5" dirty="0">
                <a:latin typeface="Calibri"/>
                <a:cs typeface="Calibri"/>
              </a:rPr>
              <a:t>н</a:t>
            </a:r>
            <a:r>
              <a:rPr sz="1600" b="1" dirty="0">
                <a:latin typeface="Calibri"/>
                <a:cs typeface="Calibri"/>
              </a:rPr>
              <a:t>е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524510" marR="8255" indent="-441959" algn="r">
              <a:lnSpc>
                <a:spcPts val="1780"/>
              </a:lnSpc>
            </a:pPr>
            <a:r>
              <a:rPr sz="1600" b="1" dirty="0">
                <a:latin typeface="Calibri"/>
                <a:cs typeface="Calibri"/>
              </a:rPr>
              <a:t>Пренета</a:t>
            </a:r>
            <a:r>
              <a:rPr sz="1600" b="1" spc="-7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средства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из </a:t>
            </a:r>
            <a:r>
              <a:rPr sz="1600" b="1" dirty="0">
                <a:latin typeface="Calibri"/>
                <a:cs typeface="Calibri"/>
              </a:rPr>
              <a:t> ранијих</a:t>
            </a:r>
            <a:r>
              <a:rPr sz="1600" b="1" spc="-12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година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584704" y="5983223"/>
            <a:ext cx="426720" cy="533400"/>
          </a:xfrm>
          <a:custGeom>
            <a:avLst/>
            <a:gdLst/>
            <a:ahLst/>
            <a:cxnLst/>
            <a:rect l="l" t="t" r="r" b="b"/>
            <a:pathLst>
              <a:path w="426719" h="533400">
                <a:moveTo>
                  <a:pt x="426719" y="533400"/>
                </a:moveTo>
                <a:lnTo>
                  <a:pt x="369993" y="528636"/>
                </a:lnTo>
                <a:lnTo>
                  <a:pt x="319023" y="515193"/>
                </a:lnTo>
                <a:lnTo>
                  <a:pt x="275843" y="494342"/>
                </a:lnTo>
                <a:lnTo>
                  <a:pt x="242485" y="467354"/>
                </a:lnTo>
                <a:lnTo>
                  <a:pt x="220979" y="435499"/>
                </a:lnTo>
                <a:lnTo>
                  <a:pt x="213359" y="400049"/>
                </a:lnTo>
                <a:lnTo>
                  <a:pt x="184234" y="332745"/>
                </a:lnTo>
                <a:lnTo>
                  <a:pt x="150875" y="305757"/>
                </a:lnTo>
                <a:lnTo>
                  <a:pt x="107695" y="284906"/>
                </a:lnTo>
                <a:lnTo>
                  <a:pt x="56726" y="271463"/>
                </a:lnTo>
                <a:lnTo>
                  <a:pt x="0" y="266699"/>
                </a:lnTo>
                <a:lnTo>
                  <a:pt x="56726" y="261936"/>
                </a:lnTo>
                <a:lnTo>
                  <a:pt x="107695" y="248493"/>
                </a:lnTo>
                <a:lnTo>
                  <a:pt x="150875" y="227642"/>
                </a:lnTo>
                <a:lnTo>
                  <a:pt x="184234" y="200654"/>
                </a:lnTo>
                <a:lnTo>
                  <a:pt x="205739" y="168799"/>
                </a:lnTo>
                <a:lnTo>
                  <a:pt x="213359" y="133349"/>
                </a:lnTo>
                <a:lnTo>
                  <a:pt x="242485" y="66045"/>
                </a:lnTo>
                <a:lnTo>
                  <a:pt x="275843" y="39057"/>
                </a:lnTo>
                <a:lnTo>
                  <a:pt x="319023" y="18206"/>
                </a:lnTo>
                <a:lnTo>
                  <a:pt x="369993" y="4763"/>
                </a:lnTo>
                <a:lnTo>
                  <a:pt x="426719" y="0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3182111" y="1328927"/>
          <a:ext cx="5779135" cy="5187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79135"/>
              </a:tblGrid>
              <a:tr h="531876">
                <a:tc>
                  <a:txBody>
                    <a:bodyPr/>
                    <a:lstStyle/>
                    <a:p>
                      <a:pPr marL="168910" marR="44450" indent="-116205">
                        <a:lnSpc>
                          <a:spcPts val="1560"/>
                        </a:lnSpc>
                        <a:spcBef>
                          <a:spcPts val="350"/>
                        </a:spcBef>
                        <a:buChar char="•"/>
                        <a:tabLst>
                          <a:tab pos="169545" algn="l"/>
                          <a:tab pos="720725" algn="l"/>
                          <a:tab pos="1339850" algn="l"/>
                          <a:tab pos="2105025" algn="l"/>
                          <a:tab pos="2553335" algn="l"/>
                          <a:tab pos="2854960" algn="l"/>
                          <a:tab pos="3870325" algn="l"/>
                          <a:tab pos="4839970" algn="l"/>
                        </a:tabLst>
                      </a:pP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	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ј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х	</a:t>
                      </a:r>
                      <a:r>
                        <a:rPr sz="1400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х</a:t>
                      </a:r>
                      <a:r>
                        <a:rPr sz="1400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	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ј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	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е	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љ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ј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	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б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ве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	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аћ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њи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ма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пореских обвезника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без обавезе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извршења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специјалне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услуге</a:t>
                      </a:r>
                      <a:r>
                        <a:rPr sz="1400" spc="2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заузврат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</a:tr>
              <a:tr h="1362455">
                <a:tc>
                  <a:txBody>
                    <a:bodyPr/>
                    <a:lstStyle/>
                    <a:p>
                      <a:pPr marL="168910" marR="41275" indent="-116205" algn="just">
                        <a:lnSpc>
                          <a:spcPct val="91800"/>
                        </a:lnSpc>
                        <a:spcBef>
                          <a:spcPts val="645"/>
                        </a:spcBef>
                        <a:buFont typeface="Calibri"/>
                        <a:buChar char="•"/>
                        <a:tabLst>
                          <a:tab pos="169545" algn="l"/>
                        </a:tabLst>
                      </a:pPr>
                      <a:r>
                        <a:rPr sz="1400" b="1" i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Донације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добијају 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од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домаћих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међународних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донатора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  организација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различите пројекте.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Трансфери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подразумевају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пренос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средстава 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од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нивоа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Републике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Србије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општинском нивоу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власти. Могу  бити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наменски (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тачно утврђене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намене)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или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ненаменски (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није 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им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унапред утврђена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намена 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те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могу у складу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законом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користити 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било које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сврхе)</a:t>
                      </a:r>
                      <a:r>
                        <a:rPr sz="1400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 marL="168910" marR="45085" indent="-116205" algn="just">
                        <a:lnSpc>
                          <a:spcPct val="92100"/>
                        </a:lnSpc>
                        <a:spcBef>
                          <a:spcPts val="540"/>
                        </a:spcBef>
                        <a:buChar char="•"/>
                        <a:tabLst>
                          <a:tab pos="169545" algn="l"/>
                        </a:tabLst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Врста јавних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прихода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који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се наплаћују за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коришћење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јавних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добара 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(накнаде),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пружање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јавних услуга (таксе)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или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због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коршења уговорних  или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законских 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одредби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(казне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spc="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пенали)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858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</a:tr>
              <a:tr h="8107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68910" indent="-116839">
                        <a:lnSpc>
                          <a:spcPts val="1620"/>
                        </a:lnSpc>
                        <a:buChar char="•"/>
                        <a:tabLst>
                          <a:tab pos="169545" algn="l"/>
                        </a:tabLst>
                      </a:pPr>
                      <a:r>
                        <a:rPr sz="1400" spc="-10" dirty="0">
                          <a:solidFill>
                            <a:srgbClr val="B8CDE4"/>
                          </a:solidFill>
                          <a:latin typeface="Calibri"/>
                          <a:cs typeface="Calibri"/>
                        </a:rPr>
                        <a:t>Ова примања </a:t>
                      </a:r>
                      <a:r>
                        <a:rPr sz="1400" dirty="0">
                          <a:solidFill>
                            <a:srgbClr val="B8CDE4"/>
                          </a:solidFill>
                          <a:latin typeface="Calibri"/>
                          <a:cs typeface="Calibri"/>
                        </a:rPr>
                        <a:t>се </a:t>
                      </a:r>
                      <a:r>
                        <a:rPr sz="1400" spc="-10" dirty="0">
                          <a:solidFill>
                            <a:srgbClr val="B8CDE4"/>
                          </a:solidFill>
                          <a:latin typeface="Calibri"/>
                          <a:cs typeface="Calibri"/>
                        </a:rPr>
                        <a:t>остварују </a:t>
                      </a:r>
                      <a:r>
                        <a:rPr sz="1400" spc="-5" dirty="0">
                          <a:solidFill>
                            <a:srgbClr val="B8CDE4"/>
                          </a:solidFill>
                          <a:latin typeface="Calibri"/>
                          <a:cs typeface="Calibri"/>
                        </a:rPr>
                        <a:t>продајом непокретности и покретних ствари</a:t>
                      </a:r>
                      <a:r>
                        <a:rPr sz="1400" spc="245" dirty="0">
                          <a:solidFill>
                            <a:srgbClr val="B8CDE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B8CDE4"/>
                          </a:solidFill>
                          <a:latin typeface="Calibri"/>
                          <a:cs typeface="Calibri"/>
                        </a:rPr>
                        <a:t>у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68910">
                        <a:lnSpc>
                          <a:spcPts val="1620"/>
                        </a:lnSpc>
                      </a:pPr>
                      <a:r>
                        <a:rPr sz="1400" spc="-10" dirty="0">
                          <a:solidFill>
                            <a:srgbClr val="B8CDE4"/>
                          </a:solidFill>
                          <a:latin typeface="Calibri"/>
                          <a:cs typeface="Calibri"/>
                        </a:rPr>
                        <a:t>власништву</a:t>
                      </a:r>
                      <a:r>
                        <a:rPr sz="1400" spc="35" dirty="0">
                          <a:solidFill>
                            <a:srgbClr val="B8CDE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B8CDE4"/>
                          </a:solidFill>
                          <a:latin typeface="Calibri"/>
                          <a:cs typeface="Calibri"/>
                        </a:rPr>
                        <a:t>општине.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170432">
                <a:tc>
                  <a:txBody>
                    <a:bodyPr/>
                    <a:lstStyle/>
                    <a:p>
                      <a:pPr marL="168910" marR="44450" indent="-116205" algn="just">
                        <a:lnSpc>
                          <a:spcPct val="91800"/>
                        </a:lnSpc>
                        <a:spcBef>
                          <a:spcPts val="665"/>
                        </a:spcBef>
                        <a:buChar char="•"/>
                        <a:tabLst>
                          <a:tab pos="169545" algn="l"/>
                        </a:tabLst>
                      </a:pP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Примања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од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задуживања представљају приливе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по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основу примања 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од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задуживања 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код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пословних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банака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земљи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 корист нивоа општина.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Примања 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од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продаје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финансијске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имовине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представљају приливе по 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основу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продаје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домаћих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акција и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осталог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капитала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корист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нивоа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општина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4455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</a:tr>
              <a:tr h="562356">
                <a:tc>
                  <a:txBody>
                    <a:bodyPr/>
                    <a:lstStyle/>
                    <a:p>
                      <a:pPr marL="208279" indent="-156210">
                        <a:lnSpc>
                          <a:spcPts val="1620"/>
                        </a:lnSpc>
                        <a:spcBef>
                          <a:spcPts val="565"/>
                        </a:spcBef>
                        <a:buChar char="•"/>
                        <a:tabLst>
                          <a:tab pos="208915" algn="l"/>
                        </a:tabLst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Представљају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вишак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прихода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буџета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општине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који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нису потрошени</a:t>
                      </a:r>
                      <a:r>
                        <a:rPr sz="1400" spc="2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68910">
                        <a:lnSpc>
                          <a:spcPts val="1620"/>
                        </a:lnSpc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претходној буџетској</a:t>
                      </a:r>
                      <a:r>
                        <a:rPr sz="1400" spc="-1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години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1755" marB="0">
                    <a:lnT w="76200">
                      <a:solidFill>
                        <a:srgbClr val="FFFFFF"/>
                      </a:solidFill>
                      <a:prstDash val="solid"/>
                    </a:lnT>
                    <a:solidFill>
                      <a:srgbClr val="B3A1C6"/>
                    </a:solidFill>
                  </a:tcPr>
                </a:tc>
              </a:tr>
            </a:tbl>
          </a:graphicData>
        </a:graphic>
      </p:graphicFrame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1947</Words>
  <Application>Microsoft Office PowerPoint</Application>
  <PresentationFormat>On-screen Show (4:3)</PresentationFormat>
  <Paragraphs>367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Arial Narrow</vt:lpstr>
      <vt:lpstr>Calibri</vt:lpstr>
      <vt:lpstr>Times New Roman</vt:lpstr>
      <vt:lpstr>Wingdings</vt:lpstr>
      <vt:lpstr>Office Theme</vt:lpstr>
      <vt:lpstr>ОПШТИНА ЦРНА ТРАВА</vt:lpstr>
      <vt:lpstr>САДРЖАЈ</vt:lpstr>
      <vt:lpstr>PowerPoint Presentation</vt:lpstr>
      <vt:lpstr>Ко се финансира из буџета?</vt:lpstr>
      <vt:lpstr>Како настаје буџет општине?</vt:lpstr>
      <vt:lpstr>Ко учествује у буџетском процесу?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2020.  годину</vt:lpstr>
      <vt:lpstr>Шта се променило у односу на  2019. годину?</vt:lpstr>
      <vt:lpstr>На шта се троше јавна средства?</vt:lpstr>
      <vt:lpstr>Шта су расходи и издаци буџета?</vt:lpstr>
      <vt:lpstr>Структура планираних расхода и издатака буџета за  2020. годину</vt:lpstr>
      <vt:lpstr>Структура планираних расхода и издатака буџета  за 2020. годину</vt:lpstr>
      <vt:lpstr>Шта се променило у односу на 2019. годину?</vt:lpstr>
      <vt:lpstr>Расходи буџета по програмима</vt:lpstr>
      <vt:lpstr>Расходи буџета расподељени по директним и  индиректним буџетским корисницима</vt:lpstr>
      <vt:lpstr>Најважнији капитални пројекти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ЦРНА ТРАВА</dc:title>
  <dc:creator>Драган Николић</dc:creator>
  <cp:lastModifiedBy>Lazar</cp:lastModifiedBy>
  <cp:revision>1</cp:revision>
  <dcterms:created xsi:type="dcterms:W3CDTF">2020-12-21T10:58:07Z</dcterms:created>
  <dcterms:modified xsi:type="dcterms:W3CDTF">2020-12-21T11:05:33Z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2019-12-20T00:00:00Z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2020-12-21T00:00:00Z</vt:filetime>
  </property>
</Properties>
</file>